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Poppins" charset="1" panose="00000500000000000000"/>
      <p:regular r:id="rId19"/>
    </p:embeddedFont>
    <p:embeddedFont>
      <p:font typeface="Poppins Bold" charset="1" panose="00000800000000000000"/>
      <p:regular r:id="rId20"/>
    </p:embeddedFont>
    <p:embeddedFont>
      <p:font typeface="Poppins Italics" charset="1" panose="000005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8.sv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3.jpeg" Type="http://schemas.openxmlformats.org/officeDocument/2006/relationships/image"/><Relationship Id="rId7" Target="../media/image6.jpeg" Type="http://schemas.openxmlformats.org/officeDocument/2006/relationships/image"/><Relationship Id="rId8" Target="../media/image20.jpeg" Type="http://schemas.openxmlformats.org/officeDocument/2006/relationships/image"/><Relationship Id="rId9" Target="../media/image24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5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6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png" Type="http://schemas.openxmlformats.org/officeDocument/2006/relationships/image"/><Relationship Id="rId11" Target="../media/image17.svg" Type="http://schemas.openxmlformats.org/officeDocument/2006/relationships/image"/><Relationship Id="rId12" Target="../media/image18.png" Type="http://schemas.openxmlformats.org/officeDocument/2006/relationships/image"/><Relationship Id="rId13" Target="../media/image19.svg" Type="http://schemas.openxmlformats.org/officeDocument/2006/relationships/image"/><Relationship Id="rId14" Target="../media/image7.png" Type="http://schemas.openxmlformats.org/officeDocument/2006/relationships/image"/><Relationship Id="rId15" Target="../media/image8.sv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2.jpeg" Type="http://schemas.openxmlformats.org/officeDocument/2006/relationships/image"/><Relationship Id="rId7" Target="../media/image13.png" Type="http://schemas.openxmlformats.org/officeDocument/2006/relationships/image"/><Relationship Id="rId8" Target="../media/image14.png" Type="http://schemas.openxmlformats.org/officeDocument/2006/relationships/image"/><Relationship Id="rId9" Target="../media/image1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20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9.jpeg" Type="http://schemas.openxmlformats.org/officeDocument/2006/relationships/image"/><Relationship Id="rId7" Target="../media/image21.jpeg" Type="http://schemas.openxmlformats.org/officeDocument/2006/relationships/image"/><Relationship Id="rId8" Target="../media/image10.jpeg" Type="http://schemas.openxmlformats.org/officeDocument/2006/relationships/image"/><Relationship Id="rId9" Target="../media/image2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621658" y="3044440"/>
            <a:ext cx="9920384" cy="992038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A34A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203611" y="3626394"/>
            <a:ext cx="8756476" cy="875647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559198" y="2757530"/>
            <a:ext cx="4948549" cy="8986565"/>
          </a:xfrm>
          <a:custGeom>
            <a:avLst/>
            <a:gdLst/>
            <a:ahLst/>
            <a:cxnLst/>
            <a:rect r="r" b="b" t="t" l="l"/>
            <a:pathLst>
              <a:path h="8986565" w="4948549">
                <a:moveTo>
                  <a:pt x="0" y="0"/>
                </a:moveTo>
                <a:lnTo>
                  <a:pt x="4948549" y="0"/>
                </a:lnTo>
                <a:lnTo>
                  <a:pt x="4948549" y="8986565"/>
                </a:lnTo>
                <a:lnTo>
                  <a:pt x="0" y="89865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17154652" y="1002012"/>
            <a:ext cx="353096" cy="353096"/>
          </a:xfrm>
          <a:custGeom>
            <a:avLst/>
            <a:gdLst/>
            <a:ahLst/>
            <a:cxnLst/>
            <a:rect r="r" b="b" t="t" l="l"/>
            <a:pathLst>
              <a:path h="353096" w="353096">
                <a:moveTo>
                  <a:pt x="353095" y="0"/>
                </a:moveTo>
                <a:lnTo>
                  <a:pt x="0" y="0"/>
                </a:lnTo>
                <a:lnTo>
                  <a:pt x="0" y="353096"/>
                </a:lnTo>
                <a:lnTo>
                  <a:pt x="353095" y="353096"/>
                </a:lnTo>
                <a:lnTo>
                  <a:pt x="35309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8705638" y="831398"/>
            <a:ext cx="1804614" cy="694324"/>
            <a:chOff x="0" y="0"/>
            <a:chExt cx="520412" cy="20022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20412" cy="200228"/>
            </a:xfrm>
            <a:custGeom>
              <a:avLst/>
              <a:gdLst/>
              <a:ahLst/>
              <a:cxnLst/>
              <a:rect r="r" b="b" t="t" l="l"/>
              <a:pathLst>
                <a:path h="200228" w="520412">
                  <a:moveTo>
                    <a:pt x="100114" y="0"/>
                  </a:moveTo>
                  <a:lnTo>
                    <a:pt x="420298" y="0"/>
                  </a:lnTo>
                  <a:cubicBezTo>
                    <a:pt x="446850" y="0"/>
                    <a:pt x="472314" y="10548"/>
                    <a:pt x="491089" y="29323"/>
                  </a:cubicBezTo>
                  <a:cubicBezTo>
                    <a:pt x="509864" y="48098"/>
                    <a:pt x="520412" y="73562"/>
                    <a:pt x="520412" y="100114"/>
                  </a:cubicBezTo>
                  <a:lnTo>
                    <a:pt x="520412" y="100114"/>
                  </a:lnTo>
                  <a:cubicBezTo>
                    <a:pt x="520412" y="155405"/>
                    <a:pt x="475589" y="200228"/>
                    <a:pt x="420298" y="200228"/>
                  </a:cubicBezTo>
                  <a:lnTo>
                    <a:pt x="100114" y="200228"/>
                  </a:lnTo>
                  <a:cubicBezTo>
                    <a:pt x="44823" y="200228"/>
                    <a:pt x="0" y="155405"/>
                    <a:pt x="0" y="100114"/>
                  </a:cubicBezTo>
                  <a:lnTo>
                    <a:pt x="0" y="100114"/>
                  </a:lnTo>
                  <a:cubicBezTo>
                    <a:pt x="0" y="44823"/>
                    <a:pt x="44823" y="0"/>
                    <a:pt x="100114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520412" cy="2669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1087178" y="9199822"/>
            <a:ext cx="2174356" cy="2174356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161229" y="3277370"/>
            <a:ext cx="698047" cy="69804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353115" y="8132028"/>
            <a:ext cx="352523" cy="352523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9144000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081541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885706" y="970597"/>
            <a:ext cx="16755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50633" y="2272572"/>
            <a:ext cx="8293367" cy="4519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6"/>
              </a:lnSpc>
            </a:pPr>
            <a:r>
              <a:rPr lang="en-US" sz="682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Go Game with AI and GUI using Python </a:t>
            </a:r>
          </a:p>
          <a:p>
            <a:pPr algn="l">
              <a:lnSpc>
                <a:spcPts val="7306"/>
              </a:lnSpc>
            </a:pPr>
            <a:r>
              <a:rPr lang="en-US" sz="682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🎮✨📊</a:t>
            </a:r>
          </a:p>
          <a:p>
            <a:pPr algn="l">
              <a:lnSpc>
                <a:spcPts val="5752"/>
              </a:lnSpc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594360" y="7758379"/>
            <a:ext cx="3305110" cy="109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Presented by: </a:t>
            </a:r>
          </a:p>
          <a:p>
            <a:pPr algn="l">
              <a:lnSpc>
                <a:spcPts val="2140"/>
              </a:lnSpc>
            </a:pPr>
          </a:p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Ahmed Gamal</a:t>
            </a:r>
          </a:p>
          <a:p>
            <a:pPr algn="l">
              <a:lnSpc>
                <a:spcPts val="2140"/>
              </a:lnSpc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594360" y="6761863"/>
            <a:ext cx="8805914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 detailed report on the design, algorithms, and implementation</a:t>
            </a:r>
          </a:p>
          <a:p>
            <a:pPr algn="l">
              <a:lnSpc>
                <a:spcPts val="3400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7154652" y="1002012"/>
            <a:ext cx="353096" cy="353096"/>
          </a:xfrm>
          <a:custGeom>
            <a:avLst/>
            <a:gdLst/>
            <a:ahLst/>
            <a:cxnLst/>
            <a:rect r="r" b="b" t="t" l="l"/>
            <a:pathLst>
              <a:path h="353096" w="353096">
                <a:moveTo>
                  <a:pt x="353095" y="0"/>
                </a:moveTo>
                <a:lnTo>
                  <a:pt x="0" y="0"/>
                </a:lnTo>
                <a:lnTo>
                  <a:pt x="0" y="353096"/>
                </a:lnTo>
                <a:lnTo>
                  <a:pt x="353095" y="353096"/>
                </a:lnTo>
                <a:lnTo>
                  <a:pt x="35309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05638" y="831398"/>
            <a:ext cx="1804614" cy="694324"/>
            <a:chOff x="0" y="0"/>
            <a:chExt cx="520412" cy="2002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0412" cy="200228"/>
            </a:xfrm>
            <a:custGeom>
              <a:avLst/>
              <a:gdLst/>
              <a:ahLst/>
              <a:cxnLst/>
              <a:rect r="r" b="b" t="t" l="l"/>
              <a:pathLst>
                <a:path h="200228" w="520412">
                  <a:moveTo>
                    <a:pt x="100114" y="0"/>
                  </a:moveTo>
                  <a:lnTo>
                    <a:pt x="420298" y="0"/>
                  </a:lnTo>
                  <a:cubicBezTo>
                    <a:pt x="446850" y="0"/>
                    <a:pt x="472314" y="10548"/>
                    <a:pt x="491089" y="29323"/>
                  </a:cubicBezTo>
                  <a:cubicBezTo>
                    <a:pt x="509864" y="48098"/>
                    <a:pt x="520412" y="73562"/>
                    <a:pt x="520412" y="100114"/>
                  </a:cubicBezTo>
                  <a:lnTo>
                    <a:pt x="520412" y="100114"/>
                  </a:lnTo>
                  <a:cubicBezTo>
                    <a:pt x="520412" y="155405"/>
                    <a:pt x="475589" y="200228"/>
                    <a:pt x="420298" y="200228"/>
                  </a:cubicBezTo>
                  <a:lnTo>
                    <a:pt x="100114" y="200228"/>
                  </a:lnTo>
                  <a:cubicBezTo>
                    <a:pt x="44823" y="200228"/>
                    <a:pt x="0" y="155405"/>
                    <a:pt x="0" y="100114"/>
                  </a:cubicBezTo>
                  <a:lnTo>
                    <a:pt x="0" y="100114"/>
                  </a:lnTo>
                  <a:cubicBezTo>
                    <a:pt x="0" y="44823"/>
                    <a:pt x="44823" y="0"/>
                    <a:pt x="100114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520412" cy="2669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4923598" y="2373265"/>
            <a:ext cx="2758227" cy="275822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4557" y="0"/>
                  </a:moveTo>
                  <a:lnTo>
                    <a:pt x="748243" y="0"/>
                  </a:lnTo>
                  <a:cubicBezTo>
                    <a:pt x="783897" y="0"/>
                    <a:pt x="812800" y="28903"/>
                    <a:pt x="812800" y="64557"/>
                  </a:cubicBezTo>
                  <a:lnTo>
                    <a:pt x="812800" y="748243"/>
                  </a:lnTo>
                  <a:cubicBezTo>
                    <a:pt x="812800" y="783897"/>
                    <a:pt x="783897" y="812800"/>
                    <a:pt x="748243" y="812800"/>
                  </a:cubicBezTo>
                  <a:lnTo>
                    <a:pt x="64557" y="812800"/>
                  </a:lnTo>
                  <a:cubicBezTo>
                    <a:pt x="28903" y="812800"/>
                    <a:pt x="0" y="783897"/>
                    <a:pt x="0" y="748243"/>
                  </a:cubicBezTo>
                  <a:lnTo>
                    <a:pt x="0" y="64557"/>
                  </a:lnTo>
                  <a:cubicBezTo>
                    <a:pt x="0" y="28903"/>
                    <a:pt x="28903" y="0"/>
                    <a:pt x="64557" y="0"/>
                  </a:cubicBezTo>
                  <a:close/>
                </a:path>
              </a:pathLst>
            </a:custGeom>
            <a:blipFill>
              <a:blip r:embed="rId6"/>
              <a:stretch>
                <a:fillRect l="-16666" t="0" r="-16666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4955688" y="5539383"/>
            <a:ext cx="2758227" cy="2758227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4557" y="0"/>
                  </a:moveTo>
                  <a:lnTo>
                    <a:pt x="748243" y="0"/>
                  </a:lnTo>
                  <a:cubicBezTo>
                    <a:pt x="783897" y="0"/>
                    <a:pt x="812800" y="28903"/>
                    <a:pt x="812800" y="64557"/>
                  </a:cubicBezTo>
                  <a:lnTo>
                    <a:pt x="812800" y="748243"/>
                  </a:lnTo>
                  <a:cubicBezTo>
                    <a:pt x="812800" y="783897"/>
                    <a:pt x="783897" y="812800"/>
                    <a:pt x="748243" y="812800"/>
                  </a:cubicBezTo>
                  <a:lnTo>
                    <a:pt x="64557" y="812800"/>
                  </a:lnTo>
                  <a:cubicBezTo>
                    <a:pt x="28903" y="812800"/>
                    <a:pt x="0" y="783897"/>
                    <a:pt x="0" y="748243"/>
                  </a:cubicBezTo>
                  <a:lnTo>
                    <a:pt x="0" y="64557"/>
                  </a:lnTo>
                  <a:cubicBezTo>
                    <a:pt x="0" y="28903"/>
                    <a:pt x="28903" y="0"/>
                    <a:pt x="64557" y="0"/>
                  </a:cubicBezTo>
                  <a:close/>
                </a:path>
              </a:pathLst>
            </a:custGeom>
            <a:blipFill>
              <a:blip r:embed="rId7"/>
              <a:stretch>
                <a:fillRect l="-25409" t="0" r="-25409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720660" y="2976205"/>
            <a:ext cx="2758227" cy="275822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4557" y="0"/>
                  </a:moveTo>
                  <a:lnTo>
                    <a:pt x="748243" y="0"/>
                  </a:lnTo>
                  <a:cubicBezTo>
                    <a:pt x="783897" y="0"/>
                    <a:pt x="812800" y="28903"/>
                    <a:pt x="812800" y="64557"/>
                  </a:cubicBezTo>
                  <a:lnTo>
                    <a:pt x="812800" y="748243"/>
                  </a:lnTo>
                  <a:cubicBezTo>
                    <a:pt x="812800" y="783897"/>
                    <a:pt x="783897" y="812800"/>
                    <a:pt x="748243" y="812800"/>
                  </a:cubicBezTo>
                  <a:lnTo>
                    <a:pt x="64557" y="812800"/>
                  </a:lnTo>
                  <a:cubicBezTo>
                    <a:pt x="28903" y="812800"/>
                    <a:pt x="0" y="783897"/>
                    <a:pt x="0" y="748243"/>
                  </a:cubicBezTo>
                  <a:lnTo>
                    <a:pt x="0" y="64557"/>
                  </a:lnTo>
                  <a:cubicBezTo>
                    <a:pt x="0" y="28903"/>
                    <a:pt x="28903" y="0"/>
                    <a:pt x="64557" y="0"/>
                  </a:cubicBezTo>
                  <a:close/>
                </a:path>
              </a:pathLst>
            </a:custGeom>
            <a:blipFill>
              <a:blip r:embed="rId8"/>
              <a:stretch>
                <a:fillRect l="-34104" t="0" r="-34104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752750" y="6142322"/>
            <a:ext cx="2758227" cy="2758227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4557" y="0"/>
                  </a:moveTo>
                  <a:lnTo>
                    <a:pt x="748243" y="0"/>
                  </a:lnTo>
                  <a:cubicBezTo>
                    <a:pt x="783897" y="0"/>
                    <a:pt x="812800" y="28903"/>
                    <a:pt x="812800" y="64557"/>
                  </a:cubicBezTo>
                  <a:lnTo>
                    <a:pt x="812800" y="748243"/>
                  </a:lnTo>
                  <a:cubicBezTo>
                    <a:pt x="812800" y="783897"/>
                    <a:pt x="783897" y="812800"/>
                    <a:pt x="748243" y="812800"/>
                  </a:cubicBezTo>
                  <a:lnTo>
                    <a:pt x="64557" y="812800"/>
                  </a:lnTo>
                  <a:cubicBezTo>
                    <a:pt x="28903" y="812800"/>
                    <a:pt x="0" y="783897"/>
                    <a:pt x="0" y="748243"/>
                  </a:cubicBezTo>
                  <a:lnTo>
                    <a:pt x="0" y="64557"/>
                  </a:lnTo>
                  <a:cubicBezTo>
                    <a:pt x="0" y="28903"/>
                    <a:pt x="28903" y="0"/>
                    <a:pt x="64557" y="0"/>
                  </a:cubicBezTo>
                  <a:close/>
                </a:path>
              </a:pathLst>
            </a:custGeom>
            <a:blipFill>
              <a:blip r:embed="rId9"/>
              <a:stretch>
                <a:fillRect l="0" t="-16666" r="0" b="-16666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8956775" y="3752379"/>
            <a:ext cx="1364743" cy="1379113"/>
            <a:chOff x="0" y="0"/>
            <a:chExt cx="513389" cy="51879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13389" cy="518795"/>
            </a:xfrm>
            <a:custGeom>
              <a:avLst/>
              <a:gdLst/>
              <a:ahLst/>
              <a:cxnLst/>
              <a:rect r="r" b="b" t="t" l="l"/>
              <a:pathLst>
                <a:path h="518795" w="513389">
                  <a:moveTo>
                    <a:pt x="85092" y="0"/>
                  </a:moveTo>
                  <a:lnTo>
                    <a:pt x="428297" y="0"/>
                  </a:lnTo>
                  <a:cubicBezTo>
                    <a:pt x="475292" y="0"/>
                    <a:pt x="513389" y="38097"/>
                    <a:pt x="513389" y="85092"/>
                  </a:cubicBezTo>
                  <a:lnTo>
                    <a:pt x="513389" y="433703"/>
                  </a:lnTo>
                  <a:cubicBezTo>
                    <a:pt x="513389" y="480698"/>
                    <a:pt x="475292" y="518795"/>
                    <a:pt x="428297" y="518795"/>
                  </a:cubicBezTo>
                  <a:lnTo>
                    <a:pt x="85092" y="518795"/>
                  </a:lnTo>
                  <a:cubicBezTo>
                    <a:pt x="38097" y="518795"/>
                    <a:pt x="0" y="480698"/>
                    <a:pt x="0" y="433703"/>
                  </a:cubicBezTo>
                  <a:lnTo>
                    <a:pt x="0" y="85092"/>
                  </a:lnTo>
                  <a:cubicBezTo>
                    <a:pt x="0" y="38097"/>
                    <a:pt x="38097" y="0"/>
                    <a:pt x="85092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513389" cy="5854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7154652" y="9199822"/>
            <a:ext cx="2174356" cy="2174356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6829656" y="9418064"/>
            <a:ext cx="352523" cy="352523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-542381" y="9199822"/>
            <a:ext cx="2577059" cy="1410354"/>
          </a:xfrm>
          <a:custGeom>
            <a:avLst/>
            <a:gdLst/>
            <a:ahLst/>
            <a:cxnLst/>
            <a:rect r="r" b="b" t="t" l="l"/>
            <a:pathLst>
              <a:path h="1410354" w="2577059">
                <a:moveTo>
                  <a:pt x="0" y="0"/>
                </a:moveTo>
                <a:lnTo>
                  <a:pt x="2577059" y="0"/>
                </a:lnTo>
                <a:lnTo>
                  <a:pt x="2577059" y="1410354"/>
                </a:lnTo>
                <a:lnTo>
                  <a:pt x="0" y="141035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9144000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081541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885706" y="970597"/>
            <a:ext cx="16755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956775" y="1996341"/>
            <a:ext cx="7638306" cy="1969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54"/>
              </a:lnSpc>
            </a:pPr>
            <a:r>
              <a:rPr lang="en-US" sz="3976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Future Improvements</a:t>
            </a:r>
          </a:p>
          <a:p>
            <a:pPr algn="l">
              <a:lnSpc>
                <a:spcPts val="4254"/>
              </a:lnSpc>
            </a:pPr>
            <a:r>
              <a:rPr lang="en-US" sz="3976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Proposed Enhancements: 🚀🌟🔮</a:t>
            </a:r>
          </a:p>
          <a:p>
            <a:pPr algn="l">
              <a:lnSpc>
                <a:spcPts val="2552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0321519" y="3666654"/>
            <a:ext cx="7920311" cy="2250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26700" indent="-163350" lvl="1">
              <a:lnSpc>
                <a:spcPts val="2572"/>
              </a:lnSpc>
              <a:buAutoNum type="arabicPeriod" startAt="1"/>
            </a:pPr>
            <a:r>
              <a:rPr lang="en-US" sz="15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Advanc</a:t>
            </a:r>
            <a:r>
              <a:rPr lang="en-US" sz="15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ed AI: Implement Monte Carlo Tree Search (MCTS) for better performance.</a:t>
            </a:r>
          </a:p>
          <a:p>
            <a:pPr algn="just" marL="326700" indent="-163350" lvl="1">
              <a:lnSpc>
                <a:spcPts val="2572"/>
              </a:lnSpc>
              <a:buAutoNum type="arabicPeriod" startAt="1"/>
            </a:pPr>
            <a:r>
              <a:rPr lang="en-US" sz="15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Online Multiplayer: Add support for remote gameplay.</a:t>
            </a:r>
          </a:p>
          <a:p>
            <a:pPr algn="just" marL="313288" indent="-156644" lvl="1">
              <a:lnSpc>
                <a:spcPts val="2466"/>
              </a:lnSpc>
              <a:buAutoNum type="arabicPeriod" startAt="1"/>
            </a:pPr>
            <a:r>
              <a:rPr lang="en-US" sz="14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Enhanced Graphics: Improve visual appeal of the GUI.</a:t>
            </a:r>
          </a:p>
          <a:p>
            <a:pPr algn="just" marL="326700" indent="-163350" lvl="1">
              <a:lnSpc>
                <a:spcPts val="2572"/>
              </a:lnSpc>
              <a:buAutoNum type="arabicPeriod" startAt="1"/>
            </a:pPr>
            <a:r>
              <a:rPr lang="en-US" sz="15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Dynamic Difficulty: AI adapts to player skill level.</a:t>
            </a:r>
          </a:p>
          <a:p>
            <a:pPr algn="just">
              <a:lnSpc>
                <a:spcPts val="2572"/>
              </a:lnSpc>
            </a:pPr>
          </a:p>
          <a:p>
            <a:pPr algn="just">
              <a:lnSpc>
                <a:spcPts val="2572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9084784" y="4200459"/>
            <a:ext cx="1108725" cy="492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2"/>
              </a:lnSpc>
            </a:pPr>
            <a:r>
              <a:rPr lang="en-US" sz="331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8956775" y="6047885"/>
            <a:ext cx="1364743" cy="1379113"/>
            <a:chOff x="0" y="0"/>
            <a:chExt cx="513389" cy="518795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513389" cy="518795"/>
            </a:xfrm>
            <a:custGeom>
              <a:avLst/>
              <a:gdLst/>
              <a:ahLst/>
              <a:cxnLst/>
              <a:rect r="r" b="b" t="t" l="l"/>
              <a:pathLst>
                <a:path h="518795" w="513389">
                  <a:moveTo>
                    <a:pt x="85092" y="0"/>
                  </a:moveTo>
                  <a:lnTo>
                    <a:pt x="428297" y="0"/>
                  </a:lnTo>
                  <a:cubicBezTo>
                    <a:pt x="475292" y="0"/>
                    <a:pt x="513389" y="38097"/>
                    <a:pt x="513389" y="85092"/>
                  </a:cubicBezTo>
                  <a:lnTo>
                    <a:pt x="513389" y="433703"/>
                  </a:lnTo>
                  <a:cubicBezTo>
                    <a:pt x="513389" y="480698"/>
                    <a:pt x="475292" y="518795"/>
                    <a:pt x="428297" y="518795"/>
                  </a:cubicBezTo>
                  <a:lnTo>
                    <a:pt x="85092" y="518795"/>
                  </a:lnTo>
                  <a:cubicBezTo>
                    <a:pt x="38097" y="518795"/>
                    <a:pt x="0" y="480698"/>
                    <a:pt x="0" y="433703"/>
                  </a:cubicBezTo>
                  <a:lnTo>
                    <a:pt x="0" y="85092"/>
                  </a:lnTo>
                  <a:cubicBezTo>
                    <a:pt x="0" y="38097"/>
                    <a:pt x="38097" y="0"/>
                    <a:pt x="85092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66675"/>
              <a:ext cx="513389" cy="5854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10510252" y="5914535"/>
            <a:ext cx="7641514" cy="1524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Enhanced Graphics: Improve visual appeal of the GUI.</a:t>
            </a:r>
          </a:p>
          <a:p>
            <a:pPr algn="just">
              <a:lnSpc>
                <a:spcPts val="4079"/>
              </a:lnSpc>
            </a:pPr>
          </a:p>
        </p:txBody>
      </p:sp>
      <p:sp>
        <p:nvSpPr>
          <p:cNvPr name="TextBox 36" id="36"/>
          <p:cNvSpPr txBox="true"/>
          <p:nvPr/>
        </p:nvSpPr>
        <p:spPr>
          <a:xfrm rot="0">
            <a:off x="9084784" y="6495965"/>
            <a:ext cx="1108725" cy="492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2"/>
              </a:lnSpc>
            </a:pPr>
            <a:r>
              <a:rPr lang="en-US" sz="331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8956775" y="7636567"/>
            <a:ext cx="1364743" cy="1379113"/>
            <a:chOff x="0" y="0"/>
            <a:chExt cx="513389" cy="518795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513389" cy="518795"/>
            </a:xfrm>
            <a:custGeom>
              <a:avLst/>
              <a:gdLst/>
              <a:ahLst/>
              <a:cxnLst/>
              <a:rect r="r" b="b" t="t" l="l"/>
              <a:pathLst>
                <a:path h="518795" w="513389">
                  <a:moveTo>
                    <a:pt x="85092" y="0"/>
                  </a:moveTo>
                  <a:lnTo>
                    <a:pt x="428297" y="0"/>
                  </a:lnTo>
                  <a:cubicBezTo>
                    <a:pt x="475292" y="0"/>
                    <a:pt x="513389" y="38097"/>
                    <a:pt x="513389" y="85092"/>
                  </a:cubicBezTo>
                  <a:lnTo>
                    <a:pt x="513389" y="433703"/>
                  </a:lnTo>
                  <a:cubicBezTo>
                    <a:pt x="513389" y="480698"/>
                    <a:pt x="475292" y="518795"/>
                    <a:pt x="428297" y="518795"/>
                  </a:cubicBezTo>
                  <a:lnTo>
                    <a:pt x="85092" y="518795"/>
                  </a:lnTo>
                  <a:cubicBezTo>
                    <a:pt x="38097" y="518795"/>
                    <a:pt x="0" y="480698"/>
                    <a:pt x="0" y="433703"/>
                  </a:cubicBezTo>
                  <a:lnTo>
                    <a:pt x="0" y="85092"/>
                  </a:lnTo>
                  <a:cubicBezTo>
                    <a:pt x="0" y="38097"/>
                    <a:pt x="38097" y="0"/>
                    <a:pt x="85092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66675"/>
              <a:ext cx="513389" cy="5854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40" id="40"/>
          <p:cNvSpPr txBox="true"/>
          <p:nvPr/>
        </p:nvSpPr>
        <p:spPr>
          <a:xfrm rot="0">
            <a:off x="10510252" y="7754624"/>
            <a:ext cx="7641514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Dynamic Difficulty: AI adapts to player skill level.</a:t>
            </a:r>
          </a:p>
          <a:p>
            <a:pPr algn="just">
              <a:lnSpc>
                <a:spcPts val="4079"/>
              </a:lnSpc>
            </a:pPr>
          </a:p>
        </p:txBody>
      </p:sp>
      <p:sp>
        <p:nvSpPr>
          <p:cNvPr name="TextBox 41" id="41"/>
          <p:cNvSpPr txBox="true"/>
          <p:nvPr/>
        </p:nvSpPr>
        <p:spPr>
          <a:xfrm rot="0">
            <a:off x="9084784" y="8084648"/>
            <a:ext cx="1108725" cy="492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2"/>
              </a:lnSpc>
            </a:pPr>
            <a:r>
              <a:rPr lang="en-US" sz="331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</p:spTree>
  </p:cSld>
  <p:clrMapOvr>
    <a:masterClrMapping/>
  </p:clrMapOvr>
  <p:transition spd="fast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7154652" y="1002012"/>
            <a:ext cx="353096" cy="353096"/>
          </a:xfrm>
          <a:custGeom>
            <a:avLst/>
            <a:gdLst/>
            <a:ahLst/>
            <a:cxnLst/>
            <a:rect r="r" b="b" t="t" l="l"/>
            <a:pathLst>
              <a:path h="353096" w="353096">
                <a:moveTo>
                  <a:pt x="353095" y="0"/>
                </a:moveTo>
                <a:lnTo>
                  <a:pt x="0" y="0"/>
                </a:lnTo>
                <a:lnTo>
                  <a:pt x="0" y="353096"/>
                </a:lnTo>
                <a:lnTo>
                  <a:pt x="353095" y="353096"/>
                </a:lnTo>
                <a:lnTo>
                  <a:pt x="35309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05638" y="831398"/>
            <a:ext cx="1804614" cy="694324"/>
            <a:chOff x="0" y="0"/>
            <a:chExt cx="520412" cy="2002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0412" cy="200228"/>
            </a:xfrm>
            <a:custGeom>
              <a:avLst/>
              <a:gdLst/>
              <a:ahLst/>
              <a:cxnLst/>
              <a:rect r="r" b="b" t="t" l="l"/>
              <a:pathLst>
                <a:path h="200228" w="520412">
                  <a:moveTo>
                    <a:pt x="100114" y="0"/>
                  </a:moveTo>
                  <a:lnTo>
                    <a:pt x="420298" y="0"/>
                  </a:lnTo>
                  <a:cubicBezTo>
                    <a:pt x="446850" y="0"/>
                    <a:pt x="472314" y="10548"/>
                    <a:pt x="491089" y="29323"/>
                  </a:cubicBezTo>
                  <a:cubicBezTo>
                    <a:pt x="509864" y="48098"/>
                    <a:pt x="520412" y="73562"/>
                    <a:pt x="520412" y="100114"/>
                  </a:cubicBezTo>
                  <a:lnTo>
                    <a:pt x="520412" y="100114"/>
                  </a:lnTo>
                  <a:cubicBezTo>
                    <a:pt x="520412" y="155405"/>
                    <a:pt x="475589" y="200228"/>
                    <a:pt x="420298" y="200228"/>
                  </a:cubicBezTo>
                  <a:lnTo>
                    <a:pt x="100114" y="200228"/>
                  </a:lnTo>
                  <a:cubicBezTo>
                    <a:pt x="44823" y="200228"/>
                    <a:pt x="0" y="155405"/>
                    <a:pt x="0" y="100114"/>
                  </a:cubicBezTo>
                  <a:lnTo>
                    <a:pt x="0" y="100114"/>
                  </a:lnTo>
                  <a:cubicBezTo>
                    <a:pt x="0" y="44823"/>
                    <a:pt x="44823" y="0"/>
                    <a:pt x="100114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520412" cy="2669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2119620" y="2736118"/>
            <a:ext cx="9920384" cy="992038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A34AB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1537666" y="3318072"/>
            <a:ext cx="8756476" cy="875647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711670" y="2993878"/>
            <a:ext cx="7161093" cy="1029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Key Learnings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6573269" y="9019002"/>
            <a:ext cx="2174356" cy="217435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174717" y="2796529"/>
            <a:ext cx="698047" cy="698047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40230" y="4821045"/>
            <a:ext cx="6465971" cy="4197956"/>
            <a:chOff x="0" y="0"/>
            <a:chExt cx="1251929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51929" cy="812800"/>
            </a:xfrm>
            <a:custGeom>
              <a:avLst/>
              <a:gdLst/>
              <a:ahLst/>
              <a:cxnLst/>
              <a:rect r="r" b="b" t="t" l="l"/>
              <a:pathLst>
                <a:path h="812800" w="1251929">
                  <a:moveTo>
                    <a:pt x="0" y="0"/>
                  </a:moveTo>
                  <a:lnTo>
                    <a:pt x="1251929" y="0"/>
                  </a:lnTo>
                  <a:lnTo>
                    <a:pt x="1251929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6"/>
              <a:stretch>
                <a:fillRect l="-6712" t="0" r="-6712" b="0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9144000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081541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885706" y="970597"/>
            <a:ext cx="16755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705638" y="4509494"/>
            <a:ext cx="7673355" cy="385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ombining game development with AI requires balancing performance and complexity. 📝💡📘</a:t>
            </a:r>
          </a:p>
          <a:p>
            <a:pPr algn="l">
              <a:lnSpc>
                <a:spcPts val="3400"/>
              </a:lnSpc>
            </a:pPr>
          </a:p>
          <a:p>
            <a:pPr algn="l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Tkinter provides a robust framework for simple GUIs but may need additional libraries for advanced designs.</a:t>
            </a:r>
          </a:p>
          <a:p>
            <a:pPr algn="l">
              <a:lnSpc>
                <a:spcPts val="3400"/>
              </a:lnSpc>
            </a:pPr>
          </a:p>
          <a:p>
            <a:pPr algn="l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Heuristic evaluation and optimization are critical for AI efficiency in complex games.</a:t>
            </a:r>
          </a:p>
          <a:p>
            <a:pPr algn="l">
              <a:lnSpc>
                <a:spcPts val="340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7154652" y="1002012"/>
            <a:ext cx="353096" cy="353096"/>
          </a:xfrm>
          <a:custGeom>
            <a:avLst/>
            <a:gdLst/>
            <a:ahLst/>
            <a:cxnLst/>
            <a:rect r="r" b="b" t="t" l="l"/>
            <a:pathLst>
              <a:path h="353096" w="353096">
                <a:moveTo>
                  <a:pt x="353095" y="0"/>
                </a:moveTo>
                <a:lnTo>
                  <a:pt x="0" y="0"/>
                </a:lnTo>
                <a:lnTo>
                  <a:pt x="0" y="353096"/>
                </a:lnTo>
                <a:lnTo>
                  <a:pt x="353095" y="353096"/>
                </a:lnTo>
                <a:lnTo>
                  <a:pt x="35309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05638" y="831398"/>
            <a:ext cx="1804614" cy="694324"/>
            <a:chOff x="0" y="0"/>
            <a:chExt cx="520412" cy="2002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0412" cy="200228"/>
            </a:xfrm>
            <a:custGeom>
              <a:avLst/>
              <a:gdLst/>
              <a:ahLst/>
              <a:cxnLst/>
              <a:rect r="r" b="b" t="t" l="l"/>
              <a:pathLst>
                <a:path h="200228" w="520412">
                  <a:moveTo>
                    <a:pt x="100114" y="0"/>
                  </a:moveTo>
                  <a:lnTo>
                    <a:pt x="420298" y="0"/>
                  </a:lnTo>
                  <a:cubicBezTo>
                    <a:pt x="446850" y="0"/>
                    <a:pt x="472314" y="10548"/>
                    <a:pt x="491089" y="29323"/>
                  </a:cubicBezTo>
                  <a:cubicBezTo>
                    <a:pt x="509864" y="48098"/>
                    <a:pt x="520412" y="73562"/>
                    <a:pt x="520412" y="100114"/>
                  </a:cubicBezTo>
                  <a:lnTo>
                    <a:pt x="520412" y="100114"/>
                  </a:lnTo>
                  <a:cubicBezTo>
                    <a:pt x="520412" y="155405"/>
                    <a:pt x="475589" y="200228"/>
                    <a:pt x="420298" y="200228"/>
                  </a:cubicBezTo>
                  <a:lnTo>
                    <a:pt x="100114" y="200228"/>
                  </a:lnTo>
                  <a:cubicBezTo>
                    <a:pt x="44823" y="200228"/>
                    <a:pt x="0" y="155405"/>
                    <a:pt x="0" y="100114"/>
                  </a:cubicBezTo>
                  <a:lnTo>
                    <a:pt x="0" y="100114"/>
                  </a:lnTo>
                  <a:cubicBezTo>
                    <a:pt x="0" y="44823"/>
                    <a:pt x="44823" y="0"/>
                    <a:pt x="100114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520412" cy="2669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2119620" y="2736118"/>
            <a:ext cx="9920384" cy="992038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A34AB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1537666" y="3318072"/>
            <a:ext cx="8756476" cy="875647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711670" y="2974828"/>
            <a:ext cx="6812070" cy="1706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65"/>
              </a:lnSpc>
            </a:pPr>
            <a:r>
              <a:rPr lang="en-US" sz="408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  <a:p>
            <a:pPr algn="l">
              <a:lnSpc>
                <a:spcPts val="4365"/>
              </a:lnSpc>
            </a:pPr>
            <a:r>
              <a:rPr lang="en-US" sz="408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Summary: 🏁✨🤝</a:t>
            </a:r>
          </a:p>
          <a:p>
            <a:pPr algn="l">
              <a:lnSpc>
                <a:spcPts val="4365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16573269" y="9019002"/>
            <a:ext cx="2174356" cy="217435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174717" y="2796529"/>
            <a:ext cx="698047" cy="698047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0" y="4011930"/>
            <a:ext cx="5582718" cy="5582718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3935" r="0" b="-3935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9144000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081541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885706" y="970597"/>
            <a:ext cx="16755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705638" y="4509494"/>
            <a:ext cx="7673355" cy="342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eveloped a functional Go game with AI support.</a:t>
            </a:r>
          </a:p>
          <a:p>
            <a:pPr algn="l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Implemented GUI for an interactive experience.</a:t>
            </a:r>
          </a:p>
          <a:p>
            <a:pPr algn="l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Optimized AI using Minimax and Alpha-Beta Pruning.</a:t>
            </a:r>
          </a:p>
          <a:p>
            <a:pPr algn="l">
              <a:lnSpc>
                <a:spcPts val="3400"/>
              </a:lnSpc>
            </a:pPr>
          </a:p>
          <a:p>
            <a:pPr algn="l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Closing Note: The project highlights the intersection of game development, AI, and GUI design, with room for further enhancements.</a:t>
            </a:r>
          </a:p>
          <a:p>
            <a:pPr algn="l">
              <a:lnSpc>
                <a:spcPts val="3400"/>
              </a:lnSpc>
            </a:pPr>
          </a:p>
        </p:txBody>
      </p:sp>
    </p:spTree>
  </p:cSld>
  <p:clrMapOvr>
    <a:masterClrMapping/>
  </p:clrMapOvr>
  <p:transition spd="fast">
    <p:fade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7154652" y="1002012"/>
            <a:ext cx="353096" cy="353096"/>
          </a:xfrm>
          <a:custGeom>
            <a:avLst/>
            <a:gdLst/>
            <a:ahLst/>
            <a:cxnLst/>
            <a:rect r="r" b="b" t="t" l="l"/>
            <a:pathLst>
              <a:path h="353096" w="353096">
                <a:moveTo>
                  <a:pt x="353095" y="0"/>
                </a:moveTo>
                <a:lnTo>
                  <a:pt x="0" y="0"/>
                </a:lnTo>
                <a:lnTo>
                  <a:pt x="0" y="353096"/>
                </a:lnTo>
                <a:lnTo>
                  <a:pt x="353095" y="353096"/>
                </a:lnTo>
                <a:lnTo>
                  <a:pt x="35309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05638" y="831398"/>
            <a:ext cx="1804614" cy="694324"/>
            <a:chOff x="0" y="0"/>
            <a:chExt cx="520412" cy="2002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0412" cy="200228"/>
            </a:xfrm>
            <a:custGeom>
              <a:avLst/>
              <a:gdLst/>
              <a:ahLst/>
              <a:cxnLst/>
              <a:rect r="r" b="b" t="t" l="l"/>
              <a:pathLst>
                <a:path h="200228" w="520412">
                  <a:moveTo>
                    <a:pt x="100114" y="0"/>
                  </a:moveTo>
                  <a:lnTo>
                    <a:pt x="420298" y="0"/>
                  </a:lnTo>
                  <a:cubicBezTo>
                    <a:pt x="446850" y="0"/>
                    <a:pt x="472314" y="10548"/>
                    <a:pt x="491089" y="29323"/>
                  </a:cubicBezTo>
                  <a:cubicBezTo>
                    <a:pt x="509864" y="48098"/>
                    <a:pt x="520412" y="73562"/>
                    <a:pt x="520412" y="100114"/>
                  </a:cubicBezTo>
                  <a:lnTo>
                    <a:pt x="520412" y="100114"/>
                  </a:lnTo>
                  <a:cubicBezTo>
                    <a:pt x="520412" y="155405"/>
                    <a:pt x="475589" y="200228"/>
                    <a:pt x="420298" y="200228"/>
                  </a:cubicBezTo>
                  <a:lnTo>
                    <a:pt x="100114" y="200228"/>
                  </a:lnTo>
                  <a:cubicBezTo>
                    <a:pt x="44823" y="200228"/>
                    <a:pt x="0" y="155405"/>
                    <a:pt x="0" y="100114"/>
                  </a:cubicBezTo>
                  <a:lnTo>
                    <a:pt x="0" y="100114"/>
                  </a:lnTo>
                  <a:cubicBezTo>
                    <a:pt x="0" y="44823"/>
                    <a:pt x="44823" y="0"/>
                    <a:pt x="100114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520412" cy="2669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1805295" y="2610989"/>
            <a:ext cx="9920384" cy="992038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A34AB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1223341" y="3192943"/>
            <a:ext cx="8756476" cy="875647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-1223341" y="3648462"/>
            <a:ext cx="9382549" cy="7365301"/>
          </a:xfrm>
          <a:custGeom>
            <a:avLst/>
            <a:gdLst/>
            <a:ahLst/>
            <a:cxnLst/>
            <a:rect r="r" b="b" t="t" l="l"/>
            <a:pathLst>
              <a:path h="7365301" w="9382549">
                <a:moveTo>
                  <a:pt x="0" y="0"/>
                </a:moveTo>
                <a:lnTo>
                  <a:pt x="9382549" y="0"/>
                </a:lnTo>
                <a:lnTo>
                  <a:pt x="9382549" y="7365302"/>
                </a:lnTo>
                <a:lnTo>
                  <a:pt x="0" y="73653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144000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81541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885706" y="970597"/>
            <a:ext cx="16755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705638" y="3607263"/>
            <a:ext cx="8906915" cy="1661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83"/>
              </a:lnSpc>
            </a:pPr>
            <a:r>
              <a:rPr lang="en-US" sz="11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705638" y="5154249"/>
            <a:ext cx="6984978" cy="548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2"/>
              </a:lnSpc>
            </a:pPr>
            <a:r>
              <a:rPr lang="en-US" sz="2896" spc="84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YOUR ATTENTION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50067" y="6110003"/>
            <a:ext cx="9818057" cy="960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0"/>
              </a:lnSpc>
            </a:pPr>
            <a:r>
              <a:rPr lang="en-US" sz="2276" i="true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Project URL : https://github.com/Ahmed164530/Game_Project</a:t>
            </a:r>
          </a:p>
          <a:p>
            <a:pPr algn="l">
              <a:lnSpc>
                <a:spcPts val="3870"/>
              </a:lnSpc>
            </a:pPr>
          </a:p>
        </p:txBody>
      </p:sp>
      <p:grpSp>
        <p:nvGrpSpPr>
          <p:cNvPr name="Group 21" id="21"/>
          <p:cNvGrpSpPr/>
          <p:nvPr/>
        </p:nvGrpSpPr>
        <p:grpSpPr>
          <a:xfrm rot="0">
            <a:off x="17259300" y="8528050"/>
            <a:ext cx="2174356" cy="2174356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7417042" y="2140791"/>
            <a:ext cx="698047" cy="69804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5690617" y="8351789"/>
            <a:ext cx="352523" cy="352523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</p:spTree>
  </p:cSld>
  <p:clrMapOvr>
    <a:masterClrMapping/>
  </p:clrMapOvr>
  <p:transition spd="fast">
    <p:circl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45486" y="3804085"/>
            <a:ext cx="5224118" cy="3134471"/>
            <a:chOff x="0" y="0"/>
            <a:chExt cx="6350000" cy="381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3810000"/>
            </a:xfrm>
            <a:custGeom>
              <a:avLst/>
              <a:gdLst/>
              <a:ahLst/>
              <a:cxnLst/>
              <a:rect r="r" b="b" t="t" l="l"/>
              <a:pathLst>
                <a:path h="3810000" w="635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2"/>
              <a:stretch>
                <a:fillRect l="0" t="-5253" r="0" b="-5253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515208" y="5407568"/>
            <a:ext cx="7423340" cy="256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ey Features: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Interactive gameplay with AI support.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Multiple board sizes: 9x9, 13x13, and 19x19.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Save and load game functionality.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User-friendly GUI built with Tkinter.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7154652" y="1002012"/>
            <a:ext cx="353096" cy="353096"/>
          </a:xfrm>
          <a:custGeom>
            <a:avLst/>
            <a:gdLst/>
            <a:ahLst/>
            <a:cxnLst/>
            <a:rect r="r" b="b" t="t" l="l"/>
            <a:pathLst>
              <a:path h="353096" w="353096">
                <a:moveTo>
                  <a:pt x="353095" y="0"/>
                </a:moveTo>
                <a:lnTo>
                  <a:pt x="0" y="0"/>
                </a:lnTo>
                <a:lnTo>
                  <a:pt x="0" y="353096"/>
                </a:lnTo>
                <a:lnTo>
                  <a:pt x="353095" y="353096"/>
                </a:lnTo>
                <a:lnTo>
                  <a:pt x="35309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705638" y="831398"/>
            <a:ext cx="1804614" cy="694324"/>
            <a:chOff x="0" y="0"/>
            <a:chExt cx="520412" cy="20022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20412" cy="200228"/>
            </a:xfrm>
            <a:custGeom>
              <a:avLst/>
              <a:gdLst/>
              <a:ahLst/>
              <a:cxnLst/>
              <a:rect r="r" b="b" t="t" l="l"/>
              <a:pathLst>
                <a:path h="200228" w="520412">
                  <a:moveTo>
                    <a:pt x="100114" y="0"/>
                  </a:moveTo>
                  <a:lnTo>
                    <a:pt x="420298" y="0"/>
                  </a:lnTo>
                  <a:cubicBezTo>
                    <a:pt x="446850" y="0"/>
                    <a:pt x="472314" y="10548"/>
                    <a:pt x="491089" y="29323"/>
                  </a:cubicBezTo>
                  <a:cubicBezTo>
                    <a:pt x="509864" y="48098"/>
                    <a:pt x="520412" y="73562"/>
                    <a:pt x="520412" y="100114"/>
                  </a:cubicBezTo>
                  <a:lnTo>
                    <a:pt x="520412" y="100114"/>
                  </a:lnTo>
                  <a:cubicBezTo>
                    <a:pt x="520412" y="155405"/>
                    <a:pt x="475589" y="200228"/>
                    <a:pt x="420298" y="200228"/>
                  </a:cubicBezTo>
                  <a:lnTo>
                    <a:pt x="100114" y="200228"/>
                  </a:lnTo>
                  <a:cubicBezTo>
                    <a:pt x="44823" y="200228"/>
                    <a:pt x="0" y="155405"/>
                    <a:pt x="0" y="100114"/>
                  </a:cubicBezTo>
                  <a:lnTo>
                    <a:pt x="0" y="100114"/>
                  </a:lnTo>
                  <a:cubicBezTo>
                    <a:pt x="0" y="44823"/>
                    <a:pt x="44823" y="0"/>
                    <a:pt x="100114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520412" cy="2669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5025770" y="8971742"/>
            <a:ext cx="2174356" cy="217435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161229" y="3277370"/>
            <a:ext cx="698047" cy="698047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791477" y="7308349"/>
            <a:ext cx="352523" cy="352523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720660" y="2583828"/>
            <a:ext cx="7887285" cy="1029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Overview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18152" y="3975417"/>
            <a:ext cx="8789592" cy="1366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Objective: </a:t>
            </a:r>
          </a:p>
          <a:p>
            <a:pPr algn="l">
              <a:lnSpc>
                <a:spcPts val="2140"/>
              </a:lnSpc>
            </a:pPr>
          </a:p>
          <a:p>
            <a:pPr algn="l">
              <a:lnSpc>
                <a:spcPts val="214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 develop a functional Go game with AI and a graphical user interface (GUI) using Python. 🧩🤖📐</a:t>
            </a:r>
          </a:p>
          <a:p>
            <a:pPr algn="l">
              <a:lnSpc>
                <a:spcPts val="2140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9144000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081541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885706" y="970597"/>
            <a:ext cx="16755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703084" y="8819688"/>
            <a:ext cx="2174356" cy="217435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655069" y="2403063"/>
            <a:ext cx="698047" cy="69804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208698" y="7930870"/>
            <a:ext cx="352523" cy="35252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-462887" y="9201689"/>
            <a:ext cx="2577059" cy="1410354"/>
          </a:xfrm>
          <a:custGeom>
            <a:avLst/>
            <a:gdLst/>
            <a:ahLst/>
            <a:cxnLst/>
            <a:rect r="r" b="b" t="t" l="l"/>
            <a:pathLst>
              <a:path h="1410354" w="2577059">
                <a:moveTo>
                  <a:pt x="0" y="0"/>
                </a:moveTo>
                <a:lnTo>
                  <a:pt x="2577058" y="0"/>
                </a:lnTo>
                <a:lnTo>
                  <a:pt x="2577058" y="1410354"/>
                </a:lnTo>
                <a:lnTo>
                  <a:pt x="0" y="14103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271954" y="2537790"/>
            <a:ext cx="5246370" cy="524637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6"/>
              <a:stretch>
                <a:fillRect l="-25136" t="0" r="-25136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811229" y="995977"/>
            <a:ext cx="7049281" cy="1029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Code Overview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811229" y="2048840"/>
            <a:ext cx="6787613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Programming Language: Python 🐍💻📚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811229" y="2798140"/>
            <a:ext cx="6045639" cy="3427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8"/>
              </a:lnSpc>
            </a:pPr>
            <a:r>
              <a:rPr lang="en-US" sz="17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Main Components:</a:t>
            </a:r>
          </a:p>
          <a:p>
            <a:pPr algn="just" marL="384599" indent="-192300" lvl="1">
              <a:lnSpc>
                <a:spcPts val="3028"/>
              </a:lnSpc>
              <a:buAutoNum type="arabicPeriod" startAt="1"/>
            </a:pPr>
            <a:r>
              <a:rPr lang="en-US" sz="17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Game L</a:t>
            </a:r>
            <a:r>
              <a:rPr lang="en-US" sz="17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ogic: Handles rules, scoring, and move validation.</a:t>
            </a:r>
          </a:p>
          <a:p>
            <a:pPr algn="just" marL="384599" indent="-192300" lvl="1">
              <a:lnSpc>
                <a:spcPts val="3028"/>
              </a:lnSpc>
              <a:buAutoNum type="arabicPeriod" startAt="1"/>
            </a:pPr>
            <a:r>
              <a:rPr lang="en-US" sz="17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 Implementation: Includes Minimax with Alpha-Beta Pruning.</a:t>
            </a:r>
          </a:p>
          <a:p>
            <a:pPr algn="just" marL="384599" indent="-192300" lvl="1">
              <a:lnSpc>
                <a:spcPts val="3028"/>
              </a:lnSpc>
              <a:buAutoNum type="arabicPeriod" startAt="1"/>
            </a:pPr>
            <a:r>
              <a:rPr lang="en-US" sz="17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GUI: Provides an interactive interface using Tkinter.</a:t>
            </a:r>
          </a:p>
          <a:p>
            <a:pPr algn="just" marL="384599" indent="-192300" lvl="1">
              <a:lnSpc>
                <a:spcPts val="3028"/>
              </a:lnSpc>
              <a:buAutoNum type="arabicPeriod" startAt="1"/>
            </a:pPr>
            <a:r>
              <a:rPr lang="en-US" sz="17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Utilities: Handles board states, game saving/loading, and configurations.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811229" y="6429286"/>
            <a:ext cx="6787613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ibraries Used: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tkinter: 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GUI development.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numpy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Board state management.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json: Saving/loading game states.</a:t>
            </a:r>
          </a:p>
          <a:p>
            <a:pPr algn="just">
              <a:lnSpc>
                <a:spcPts val="3400"/>
              </a:lnSpc>
            </a:pPr>
          </a:p>
        </p:txBody>
      </p:sp>
    </p:spTree>
  </p:cSld>
  <p:clrMapOvr>
    <a:masterClrMapping/>
  </p:clrMapOvr>
  <p:transition spd="fast">
    <p:circl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41355" y="2569613"/>
            <a:ext cx="9429140" cy="942914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A34AB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788218" y="3122749"/>
            <a:ext cx="8322867" cy="832286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420569" y="8781675"/>
            <a:ext cx="2174356" cy="217435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831330" y="2682817"/>
            <a:ext cx="698047" cy="698047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5195524" y="8132028"/>
            <a:ext cx="352523" cy="352523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5710941" y="262225"/>
            <a:ext cx="2577059" cy="1410354"/>
          </a:xfrm>
          <a:custGeom>
            <a:avLst/>
            <a:gdLst/>
            <a:ahLst/>
            <a:cxnLst/>
            <a:rect r="r" b="b" t="t" l="l"/>
            <a:pathLst>
              <a:path h="1410354" w="2577059">
                <a:moveTo>
                  <a:pt x="0" y="0"/>
                </a:moveTo>
                <a:lnTo>
                  <a:pt x="2577059" y="0"/>
                </a:lnTo>
                <a:lnTo>
                  <a:pt x="2577059" y="1410354"/>
                </a:lnTo>
                <a:lnTo>
                  <a:pt x="0" y="14103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750030" y="3893225"/>
            <a:ext cx="5246370" cy="5246370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25409" t="0" r="-25409" b="0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9144000" y="417533"/>
            <a:ext cx="5685345" cy="1972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8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Game Rules (Brief)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512695" y="2558992"/>
            <a:ext cx="6440852" cy="128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Objective: Surround more territory and capture more stones than your opponent. 🕹️⚡🏆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512695" y="3788450"/>
            <a:ext cx="6198246" cy="4519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71"/>
              </a:lnSpc>
            </a:pPr>
            <a:r>
              <a:rPr lang="en-US" sz="19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Key Rules:</a:t>
            </a:r>
          </a:p>
          <a:p>
            <a:pPr algn="just" marL="415536" indent="-207768" lvl="1">
              <a:lnSpc>
                <a:spcPts val="3271"/>
              </a:lnSpc>
              <a:buAutoNum type="arabicPeriod" startAt="1"/>
            </a:pPr>
            <a:r>
              <a:rPr lang="en-US" sz="19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Move Validation: Players alternate placing stones on the board at intersections.</a:t>
            </a:r>
          </a:p>
          <a:p>
            <a:pPr algn="just" marL="415536" indent="-207768" lvl="1">
              <a:lnSpc>
                <a:spcPts val="3271"/>
              </a:lnSpc>
              <a:buAutoNum type="arabicPeriod" startAt="1"/>
            </a:pPr>
            <a:r>
              <a:rPr lang="en-US" sz="19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Captures: A group of stones with no liberties (empty spaces) is removed.</a:t>
            </a:r>
          </a:p>
          <a:p>
            <a:pPr algn="just" marL="415536" indent="-207768" lvl="1">
              <a:lnSpc>
                <a:spcPts val="3271"/>
              </a:lnSpc>
              <a:buAutoNum type="arabicPeriod" startAt="1"/>
            </a:pPr>
            <a:r>
              <a:rPr lang="en-US" sz="19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Passing and Endgame: Players may pass their turn. The game ends when both players pass consecutively.</a:t>
            </a:r>
          </a:p>
          <a:p>
            <a:pPr algn="just" marL="415536" indent="-207768" lvl="1">
              <a:lnSpc>
                <a:spcPts val="3271"/>
              </a:lnSpc>
              <a:buAutoNum type="arabicPeriod" startAt="1"/>
            </a:pPr>
            <a:r>
              <a:rPr lang="en-US" sz="19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Scoring: Points are determined by territory control and captured stones.</a:t>
            </a:r>
          </a:p>
          <a:p>
            <a:pPr algn="just">
              <a:lnSpc>
                <a:spcPts val="3271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571868" y="2421848"/>
            <a:ext cx="6191625" cy="5246370"/>
            <a:chOff x="0" y="0"/>
            <a:chExt cx="19050000" cy="161417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67919" y="327025"/>
              <a:ext cx="18314288" cy="10660888"/>
            </a:xfrm>
            <a:custGeom>
              <a:avLst/>
              <a:gdLst/>
              <a:ahLst/>
              <a:cxnLst/>
              <a:rect r="r" b="b" t="t" l="l"/>
              <a:pathLst>
                <a:path h="10660888" w="18314288">
                  <a:moveTo>
                    <a:pt x="18314162" y="10660888"/>
                  </a:moveTo>
                  <a:lnTo>
                    <a:pt x="0" y="10660888"/>
                  </a:lnTo>
                  <a:lnTo>
                    <a:pt x="0" y="0"/>
                  </a:lnTo>
                  <a:lnTo>
                    <a:pt x="18314288" y="0"/>
                  </a:lnTo>
                  <a:lnTo>
                    <a:pt x="18314288" y="10660888"/>
                  </a:lnTo>
                  <a:close/>
                </a:path>
              </a:pathLst>
            </a:custGeom>
            <a:blipFill>
              <a:blip r:embed="rId2"/>
              <a:stretch>
                <a:fillRect l="0" t="-7159" r="0" b="-7159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050000" cy="16141700"/>
            </a:xfrm>
            <a:custGeom>
              <a:avLst/>
              <a:gdLst/>
              <a:ahLst/>
              <a:cxnLst/>
              <a:rect r="r" b="b" t="t" l="l"/>
              <a:pathLst>
                <a:path h="16141700" w="19050000">
                  <a:moveTo>
                    <a:pt x="19050000" y="16141700"/>
                  </a:moveTo>
                  <a:lnTo>
                    <a:pt x="0" y="16141700"/>
                  </a:lnTo>
                  <a:lnTo>
                    <a:pt x="0" y="0"/>
                  </a:lnTo>
                  <a:lnTo>
                    <a:pt x="19050000" y="0"/>
                  </a:lnTo>
                  <a:lnTo>
                    <a:pt x="19050000" y="1614170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9144000" y="2189983"/>
            <a:ext cx="8484050" cy="5478235"/>
            <a:chOff x="0" y="0"/>
            <a:chExt cx="2446616" cy="157980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46616" cy="1579804"/>
            </a:xfrm>
            <a:custGeom>
              <a:avLst/>
              <a:gdLst/>
              <a:ahLst/>
              <a:cxnLst/>
              <a:rect r="r" b="b" t="t" l="l"/>
              <a:pathLst>
                <a:path h="1579804" w="2446616">
                  <a:moveTo>
                    <a:pt x="22813" y="0"/>
                  </a:moveTo>
                  <a:lnTo>
                    <a:pt x="2423803" y="0"/>
                  </a:lnTo>
                  <a:cubicBezTo>
                    <a:pt x="2436402" y="0"/>
                    <a:pt x="2446616" y="10214"/>
                    <a:pt x="2446616" y="22813"/>
                  </a:cubicBezTo>
                  <a:lnTo>
                    <a:pt x="2446616" y="1556991"/>
                  </a:lnTo>
                  <a:cubicBezTo>
                    <a:pt x="2446616" y="1569590"/>
                    <a:pt x="2436402" y="1579804"/>
                    <a:pt x="2423803" y="1579804"/>
                  </a:cubicBezTo>
                  <a:lnTo>
                    <a:pt x="22813" y="1579804"/>
                  </a:lnTo>
                  <a:cubicBezTo>
                    <a:pt x="10214" y="1579804"/>
                    <a:pt x="0" y="1569590"/>
                    <a:pt x="0" y="1556991"/>
                  </a:cubicBezTo>
                  <a:lnTo>
                    <a:pt x="0" y="22813"/>
                  </a:lnTo>
                  <a:cubicBezTo>
                    <a:pt x="0" y="10214"/>
                    <a:pt x="10214" y="0"/>
                    <a:pt x="22813" y="0"/>
                  </a:cubicBezTo>
                  <a:close/>
                </a:path>
              </a:pathLst>
            </a:custGeom>
            <a:solidFill>
              <a:srgbClr val="9A34AB">
                <a:alpha val="7490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446616" cy="16464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44702" y="625939"/>
            <a:ext cx="5655095" cy="1424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0"/>
              </a:lnSpc>
            </a:pPr>
            <a:r>
              <a:rPr lang="en-US" sz="343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GUI Design</a:t>
            </a:r>
          </a:p>
          <a:p>
            <a:pPr algn="l">
              <a:lnSpc>
                <a:spcPts val="3670"/>
              </a:lnSpc>
            </a:pPr>
            <a:r>
              <a:rPr lang="en-US" sz="343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Built with Tkinter 🖥️🎨🔧</a:t>
            </a:r>
          </a:p>
          <a:p>
            <a:pPr algn="l">
              <a:lnSpc>
                <a:spcPts val="367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248648" y="2255796"/>
            <a:ext cx="8010652" cy="5997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Main Features: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Interactive Board: Users click to place stones.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Menu Options:</a:t>
            </a:r>
          </a:p>
          <a:p>
            <a:pPr algn="just" marL="863601" indent="-287867" lvl="2">
              <a:lnSpc>
                <a:spcPts val="3400"/>
              </a:lnSpc>
              <a:buFont typeface="Arial"/>
              <a:buChar char="⚬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Start a new game</a:t>
            </a:r>
          </a:p>
          <a:p>
            <a:pPr algn="just" marL="863601" indent="-287867" lvl="2">
              <a:lnSpc>
                <a:spcPts val="3400"/>
              </a:lnSpc>
              <a:buFont typeface="Arial"/>
              <a:buChar char="⚬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Change board size</a:t>
            </a:r>
          </a:p>
          <a:p>
            <a:pPr algn="just" marL="863601" indent="-287867" lvl="2">
              <a:lnSpc>
                <a:spcPts val="3400"/>
              </a:lnSpc>
              <a:buFont typeface="Arial"/>
              <a:buChar char="⚬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Save/load game states</a:t>
            </a:r>
          </a:p>
          <a:p>
            <a:pPr algn="just" marL="863601" indent="-287867" lvl="2">
              <a:lnSpc>
                <a:spcPts val="3400"/>
              </a:lnSpc>
              <a:buFont typeface="Arial"/>
              <a:buChar char="⚬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Choose AI difficulty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Real-Time Updates:</a:t>
            </a:r>
          </a:p>
          <a:p>
            <a:pPr algn="just" marL="863601" indent="-287867" lvl="2">
              <a:lnSpc>
                <a:spcPts val="3400"/>
              </a:lnSpc>
              <a:buFont typeface="Arial"/>
              <a:buChar char="⚬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Display current scores.</a:t>
            </a:r>
          </a:p>
          <a:p>
            <a:pPr algn="just" marL="863601" indent="-287867" lvl="2">
              <a:lnSpc>
                <a:spcPts val="3400"/>
              </a:lnSpc>
              <a:buFont typeface="Arial"/>
              <a:buChar char="⚬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Highlight valid moves.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Endgame Interface: Displays final scores and declares the winner.</a:t>
            </a:r>
          </a:p>
          <a:p>
            <a:pPr algn="just">
              <a:lnSpc>
                <a:spcPts val="3400"/>
              </a:lnSpc>
            </a:pP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-1087178" y="9199822"/>
            <a:ext cx="2174356" cy="2174356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791477" y="8922918"/>
            <a:ext cx="352523" cy="352523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</p:spTree>
  </p:cSld>
  <p:clrMapOvr>
    <a:masterClrMapping/>
  </p:clrMapOvr>
  <p:transition spd="fast">
    <p:cover dir="rd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7154652" y="1002012"/>
            <a:ext cx="353096" cy="353096"/>
          </a:xfrm>
          <a:custGeom>
            <a:avLst/>
            <a:gdLst/>
            <a:ahLst/>
            <a:cxnLst/>
            <a:rect r="r" b="b" t="t" l="l"/>
            <a:pathLst>
              <a:path h="353096" w="353096">
                <a:moveTo>
                  <a:pt x="353095" y="0"/>
                </a:moveTo>
                <a:lnTo>
                  <a:pt x="0" y="0"/>
                </a:lnTo>
                <a:lnTo>
                  <a:pt x="0" y="353096"/>
                </a:lnTo>
                <a:lnTo>
                  <a:pt x="353095" y="353096"/>
                </a:lnTo>
                <a:lnTo>
                  <a:pt x="35309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05638" y="831398"/>
            <a:ext cx="1804614" cy="694324"/>
            <a:chOff x="0" y="0"/>
            <a:chExt cx="520412" cy="2002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0412" cy="200228"/>
            </a:xfrm>
            <a:custGeom>
              <a:avLst/>
              <a:gdLst/>
              <a:ahLst/>
              <a:cxnLst/>
              <a:rect r="r" b="b" t="t" l="l"/>
              <a:pathLst>
                <a:path h="200228" w="520412">
                  <a:moveTo>
                    <a:pt x="100114" y="0"/>
                  </a:moveTo>
                  <a:lnTo>
                    <a:pt x="420298" y="0"/>
                  </a:lnTo>
                  <a:cubicBezTo>
                    <a:pt x="446850" y="0"/>
                    <a:pt x="472314" y="10548"/>
                    <a:pt x="491089" y="29323"/>
                  </a:cubicBezTo>
                  <a:cubicBezTo>
                    <a:pt x="509864" y="48098"/>
                    <a:pt x="520412" y="73562"/>
                    <a:pt x="520412" y="100114"/>
                  </a:cubicBezTo>
                  <a:lnTo>
                    <a:pt x="520412" y="100114"/>
                  </a:lnTo>
                  <a:cubicBezTo>
                    <a:pt x="520412" y="155405"/>
                    <a:pt x="475589" y="200228"/>
                    <a:pt x="420298" y="200228"/>
                  </a:cubicBezTo>
                  <a:lnTo>
                    <a:pt x="100114" y="200228"/>
                  </a:lnTo>
                  <a:cubicBezTo>
                    <a:pt x="44823" y="200228"/>
                    <a:pt x="0" y="155405"/>
                    <a:pt x="0" y="100114"/>
                  </a:cubicBezTo>
                  <a:lnTo>
                    <a:pt x="0" y="100114"/>
                  </a:lnTo>
                  <a:cubicBezTo>
                    <a:pt x="0" y="44823"/>
                    <a:pt x="44823" y="0"/>
                    <a:pt x="100114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520412" cy="2669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7841151" y="3563004"/>
            <a:ext cx="2605697" cy="5246370"/>
            <a:chOff x="0" y="0"/>
            <a:chExt cx="9461500" cy="190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400304" y="312801"/>
              <a:ext cx="8650859" cy="18424398"/>
            </a:xfrm>
            <a:custGeom>
              <a:avLst/>
              <a:gdLst/>
              <a:ahLst/>
              <a:cxnLst/>
              <a:rect r="r" b="b" t="t" l="l"/>
              <a:pathLst>
                <a:path h="18424398" w="8650859">
                  <a:moveTo>
                    <a:pt x="7532370" y="18424398"/>
                  </a:moveTo>
                  <a:lnTo>
                    <a:pt x="1118489" y="18424398"/>
                  </a:lnTo>
                  <a:cubicBezTo>
                    <a:pt x="500761" y="18424398"/>
                    <a:pt x="0" y="17923636"/>
                    <a:pt x="0" y="17305910"/>
                  </a:cubicBezTo>
                  <a:lnTo>
                    <a:pt x="0" y="1118489"/>
                  </a:lnTo>
                  <a:cubicBezTo>
                    <a:pt x="0" y="500761"/>
                    <a:pt x="500761" y="0"/>
                    <a:pt x="1118489" y="0"/>
                  </a:cubicBezTo>
                  <a:lnTo>
                    <a:pt x="7532370" y="0"/>
                  </a:lnTo>
                  <a:cubicBezTo>
                    <a:pt x="8150098" y="0"/>
                    <a:pt x="8650859" y="500761"/>
                    <a:pt x="8650859" y="1118489"/>
                  </a:cubicBezTo>
                  <a:lnTo>
                    <a:pt x="8650859" y="17305910"/>
                  </a:lnTo>
                  <a:cubicBezTo>
                    <a:pt x="8650732" y="17923636"/>
                    <a:pt x="8150098" y="18424398"/>
                    <a:pt x="7532370" y="18424398"/>
                  </a:cubicBezTo>
                  <a:close/>
                </a:path>
              </a:pathLst>
            </a:custGeom>
            <a:blipFill>
              <a:blip r:embed="rId6"/>
              <a:stretch>
                <a:fillRect l="-20948" t="0" r="-20948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4615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461500">
                  <a:moveTo>
                    <a:pt x="94615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461500" y="0"/>
                  </a:lnTo>
                  <a:lnTo>
                    <a:pt x="9461500" y="19050000"/>
                  </a:lnTo>
                  <a:close/>
                </a:path>
              </a:pathLst>
            </a:custGeom>
            <a:blipFill>
              <a:blip r:embed="rId7"/>
              <a:stretch>
                <a:fillRect l="-83" t="0" r="-83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071891" y="3774005"/>
            <a:ext cx="573400" cy="579437"/>
            <a:chOff x="0" y="0"/>
            <a:chExt cx="215701" cy="21797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5701" cy="217973"/>
            </a:xfrm>
            <a:custGeom>
              <a:avLst/>
              <a:gdLst/>
              <a:ahLst/>
              <a:cxnLst/>
              <a:rect r="r" b="b" t="t" l="l"/>
              <a:pathLst>
                <a:path h="217973" w="215701">
                  <a:moveTo>
                    <a:pt x="107851" y="0"/>
                  </a:moveTo>
                  <a:lnTo>
                    <a:pt x="107851" y="0"/>
                  </a:lnTo>
                  <a:cubicBezTo>
                    <a:pt x="136454" y="0"/>
                    <a:pt x="163887" y="11363"/>
                    <a:pt x="184113" y="31589"/>
                  </a:cubicBezTo>
                  <a:cubicBezTo>
                    <a:pt x="204339" y="51815"/>
                    <a:pt x="215701" y="79247"/>
                    <a:pt x="215701" y="107851"/>
                  </a:cubicBezTo>
                  <a:lnTo>
                    <a:pt x="215701" y="110122"/>
                  </a:lnTo>
                  <a:cubicBezTo>
                    <a:pt x="215701" y="169686"/>
                    <a:pt x="167415" y="217973"/>
                    <a:pt x="107851" y="217973"/>
                  </a:cubicBezTo>
                  <a:lnTo>
                    <a:pt x="107851" y="217973"/>
                  </a:lnTo>
                  <a:cubicBezTo>
                    <a:pt x="48286" y="217973"/>
                    <a:pt x="0" y="169686"/>
                    <a:pt x="0" y="110122"/>
                  </a:cubicBezTo>
                  <a:lnTo>
                    <a:pt x="0" y="107851"/>
                  </a:lnTo>
                  <a:cubicBezTo>
                    <a:pt x="0" y="48286"/>
                    <a:pt x="48286" y="0"/>
                    <a:pt x="107851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215701" cy="2846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0215381" y="3921464"/>
            <a:ext cx="284520" cy="284520"/>
          </a:xfrm>
          <a:custGeom>
            <a:avLst/>
            <a:gdLst/>
            <a:ahLst/>
            <a:cxnLst/>
            <a:rect r="r" b="b" t="t" l="l"/>
            <a:pathLst>
              <a:path h="284520" w="284520">
                <a:moveTo>
                  <a:pt x="0" y="0"/>
                </a:moveTo>
                <a:lnTo>
                  <a:pt x="284519" y="0"/>
                </a:lnTo>
                <a:lnTo>
                  <a:pt x="284519" y="284520"/>
                </a:lnTo>
                <a:lnTo>
                  <a:pt x="0" y="28452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7588716" y="3774005"/>
            <a:ext cx="573400" cy="579437"/>
            <a:chOff x="0" y="0"/>
            <a:chExt cx="215701" cy="21797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5701" cy="217973"/>
            </a:xfrm>
            <a:custGeom>
              <a:avLst/>
              <a:gdLst/>
              <a:ahLst/>
              <a:cxnLst/>
              <a:rect r="r" b="b" t="t" l="l"/>
              <a:pathLst>
                <a:path h="217973" w="215701">
                  <a:moveTo>
                    <a:pt x="107851" y="0"/>
                  </a:moveTo>
                  <a:lnTo>
                    <a:pt x="107851" y="0"/>
                  </a:lnTo>
                  <a:cubicBezTo>
                    <a:pt x="136454" y="0"/>
                    <a:pt x="163887" y="11363"/>
                    <a:pt x="184113" y="31589"/>
                  </a:cubicBezTo>
                  <a:cubicBezTo>
                    <a:pt x="204339" y="51815"/>
                    <a:pt x="215701" y="79247"/>
                    <a:pt x="215701" y="107851"/>
                  </a:cubicBezTo>
                  <a:lnTo>
                    <a:pt x="215701" y="110122"/>
                  </a:lnTo>
                  <a:cubicBezTo>
                    <a:pt x="215701" y="169686"/>
                    <a:pt x="167415" y="217973"/>
                    <a:pt x="107851" y="217973"/>
                  </a:cubicBezTo>
                  <a:lnTo>
                    <a:pt x="107851" y="217973"/>
                  </a:lnTo>
                  <a:cubicBezTo>
                    <a:pt x="48286" y="217973"/>
                    <a:pt x="0" y="169686"/>
                    <a:pt x="0" y="110122"/>
                  </a:cubicBezTo>
                  <a:lnTo>
                    <a:pt x="0" y="107851"/>
                  </a:lnTo>
                  <a:cubicBezTo>
                    <a:pt x="0" y="48286"/>
                    <a:pt x="48286" y="0"/>
                    <a:pt x="107851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215701" cy="2846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7732206" y="3921464"/>
            <a:ext cx="284520" cy="284520"/>
          </a:xfrm>
          <a:custGeom>
            <a:avLst/>
            <a:gdLst/>
            <a:ahLst/>
            <a:cxnLst/>
            <a:rect r="r" b="b" t="t" l="l"/>
            <a:pathLst>
              <a:path h="284520" w="284520">
                <a:moveTo>
                  <a:pt x="0" y="0"/>
                </a:moveTo>
                <a:lnTo>
                  <a:pt x="284520" y="0"/>
                </a:lnTo>
                <a:lnTo>
                  <a:pt x="284520" y="284520"/>
                </a:lnTo>
                <a:lnTo>
                  <a:pt x="0" y="28452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0071891" y="6323530"/>
            <a:ext cx="573400" cy="579437"/>
            <a:chOff x="0" y="0"/>
            <a:chExt cx="215701" cy="21797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15701" cy="217973"/>
            </a:xfrm>
            <a:custGeom>
              <a:avLst/>
              <a:gdLst/>
              <a:ahLst/>
              <a:cxnLst/>
              <a:rect r="r" b="b" t="t" l="l"/>
              <a:pathLst>
                <a:path h="217973" w="215701">
                  <a:moveTo>
                    <a:pt x="107851" y="0"/>
                  </a:moveTo>
                  <a:lnTo>
                    <a:pt x="107851" y="0"/>
                  </a:lnTo>
                  <a:cubicBezTo>
                    <a:pt x="136454" y="0"/>
                    <a:pt x="163887" y="11363"/>
                    <a:pt x="184113" y="31589"/>
                  </a:cubicBezTo>
                  <a:cubicBezTo>
                    <a:pt x="204339" y="51815"/>
                    <a:pt x="215701" y="79247"/>
                    <a:pt x="215701" y="107851"/>
                  </a:cubicBezTo>
                  <a:lnTo>
                    <a:pt x="215701" y="110122"/>
                  </a:lnTo>
                  <a:cubicBezTo>
                    <a:pt x="215701" y="169686"/>
                    <a:pt x="167415" y="217973"/>
                    <a:pt x="107851" y="217973"/>
                  </a:cubicBezTo>
                  <a:lnTo>
                    <a:pt x="107851" y="217973"/>
                  </a:lnTo>
                  <a:cubicBezTo>
                    <a:pt x="48286" y="217973"/>
                    <a:pt x="0" y="169686"/>
                    <a:pt x="0" y="110122"/>
                  </a:cubicBezTo>
                  <a:lnTo>
                    <a:pt x="0" y="107851"/>
                  </a:lnTo>
                  <a:cubicBezTo>
                    <a:pt x="0" y="48286"/>
                    <a:pt x="48286" y="0"/>
                    <a:pt x="107851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215701" cy="2846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0215381" y="6470989"/>
            <a:ext cx="284520" cy="284520"/>
          </a:xfrm>
          <a:custGeom>
            <a:avLst/>
            <a:gdLst/>
            <a:ahLst/>
            <a:cxnLst/>
            <a:rect r="r" b="b" t="t" l="l"/>
            <a:pathLst>
              <a:path h="284520" w="284520">
                <a:moveTo>
                  <a:pt x="0" y="0"/>
                </a:moveTo>
                <a:lnTo>
                  <a:pt x="284519" y="0"/>
                </a:lnTo>
                <a:lnTo>
                  <a:pt x="284519" y="284520"/>
                </a:lnTo>
                <a:lnTo>
                  <a:pt x="0" y="28452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0801680" y="6811709"/>
            <a:ext cx="5267557" cy="256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Calculat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 the value of board states based on:</a:t>
            </a:r>
          </a:p>
          <a:p>
            <a:pPr algn="l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Territory controlled.</a:t>
            </a:r>
          </a:p>
          <a:p>
            <a:pPr algn="l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Stones captured.</a:t>
            </a:r>
          </a:p>
          <a:p>
            <a:pPr algn="l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Potential moves.</a:t>
            </a:r>
          </a:p>
          <a:p>
            <a:pPr algn="l">
              <a:lnSpc>
                <a:spcPts val="3400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9144000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081541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885706" y="970597"/>
            <a:ext cx="16755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495452" y="2126632"/>
            <a:ext cx="11297096" cy="1029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8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Algorithms Used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920391" y="4246928"/>
            <a:ext cx="5267557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Opti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mizes Minimax by pruning branches that won’t affect the outcome.</a:t>
            </a:r>
          </a:p>
          <a:p>
            <a:pPr algn="l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Reduces computational complexity.</a:t>
            </a:r>
          </a:p>
          <a:p>
            <a:pPr algn="l">
              <a:lnSpc>
                <a:spcPts val="3400"/>
              </a:lnSpc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1087178" y="4167010"/>
            <a:ext cx="6776662" cy="5739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6082" indent="-193041" lvl="1">
              <a:lnSpc>
                <a:spcPts val="3040"/>
              </a:lnSpc>
              <a:buFont typeface="Arial"/>
              <a:buChar char="•"/>
            </a:pP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Expl</a:t>
            </a: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ores all possibMain Features:</a:t>
            </a:r>
          </a:p>
          <a:p>
            <a:pPr algn="l">
              <a:lnSpc>
                <a:spcPts val="3040"/>
              </a:lnSpc>
            </a:pPr>
          </a:p>
          <a:p>
            <a:pPr algn="l" marL="386082" indent="-193041" lvl="1">
              <a:lnSpc>
                <a:spcPts val="3040"/>
              </a:lnSpc>
              <a:buAutoNum type="arabicPeriod" startAt="1"/>
            </a:pP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Interactive Board: Users click to place stones.</a:t>
            </a:r>
          </a:p>
          <a:p>
            <a:pPr algn="l" marL="386082" indent="-193041" lvl="1">
              <a:lnSpc>
                <a:spcPts val="3040"/>
              </a:lnSpc>
              <a:buAutoNum type="arabicPeriod" startAt="1"/>
            </a:pP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Menu Options:</a:t>
            </a:r>
          </a:p>
          <a:p>
            <a:pPr algn="l" marL="772163" indent="-257388" lvl="2">
              <a:lnSpc>
                <a:spcPts val="3040"/>
              </a:lnSpc>
              <a:buFont typeface="Arial"/>
              <a:buChar char="⚬"/>
            </a:pP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Start a new game</a:t>
            </a:r>
          </a:p>
          <a:p>
            <a:pPr algn="l" marL="772163" indent="-257388" lvl="2">
              <a:lnSpc>
                <a:spcPts val="3040"/>
              </a:lnSpc>
              <a:buFont typeface="Arial"/>
              <a:buChar char="⚬"/>
            </a:pP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Change board size</a:t>
            </a:r>
          </a:p>
          <a:p>
            <a:pPr algn="l" marL="772163" indent="-257388" lvl="2">
              <a:lnSpc>
                <a:spcPts val="3040"/>
              </a:lnSpc>
              <a:buFont typeface="Arial"/>
              <a:buChar char="⚬"/>
            </a:pP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Save/load game states</a:t>
            </a:r>
          </a:p>
          <a:p>
            <a:pPr algn="l" marL="772163" indent="-257388" lvl="2">
              <a:lnSpc>
                <a:spcPts val="3040"/>
              </a:lnSpc>
              <a:buFont typeface="Arial"/>
              <a:buChar char="⚬"/>
            </a:pP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Choose AI difficulty</a:t>
            </a:r>
          </a:p>
          <a:p>
            <a:pPr algn="l" marL="386082" indent="-193041" lvl="1">
              <a:lnSpc>
                <a:spcPts val="3040"/>
              </a:lnSpc>
              <a:buAutoNum type="arabicPeriod" startAt="1"/>
            </a:pP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Real-Time Updates:</a:t>
            </a:r>
          </a:p>
          <a:p>
            <a:pPr algn="l" marL="772163" indent="-257388" lvl="2">
              <a:lnSpc>
                <a:spcPts val="3040"/>
              </a:lnSpc>
              <a:buFont typeface="Arial"/>
              <a:buChar char="⚬"/>
            </a:pP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Display current scores.</a:t>
            </a:r>
          </a:p>
          <a:p>
            <a:pPr algn="l" marL="772163" indent="-257388" lvl="2">
              <a:lnSpc>
                <a:spcPts val="3040"/>
              </a:lnSpc>
              <a:buFont typeface="Arial"/>
              <a:buChar char="⚬"/>
            </a:pP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Highlight valid moves.</a:t>
            </a:r>
          </a:p>
          <a:p>
            <a:pPr algn="l" marL="386082" indent="-193041" lvl="1">
              <a:lnSpc>
                <a:spcPts val="3040"/>
              </a:lnSpc>
              <a:buAutoNum type="arabicPeriod" startAt="1"/>
            </a:pPr>
            <a:r>
              <a:rPr lang="en-US" sz="17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Endgame Interface: Displays final scores and declares the winner.</a:t>
            </a:r>
          </a:p>
          <a:p>
            <a:pPr algn="l">
              <a:lnSpc>
                <a:spcPts val="3040"/>
              </a:lnSpc>
            </a:pPr>
          </a:p>
          <a:p>
            <a:pPr algn="l">
              <a:lnSpc>
                <a:spcPts val="3040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918808" y="3677391"/>
            <a:ext cx="399439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1. Minimax Algorithm 🌌🔢🎯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920391" y="3828203"/>
            <a:ext cx="3872157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2. Alpha-Beta Pruning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920391" y="6395784"/>
            <a:ext cx="364083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3. Heuristic Evaluation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16703084" y="8819688"/>
            <a:ext cx="2174356" cy="2174356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-1087178" y="9199822"/>
            <a:ext cx="2174356" cy="2174356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5489902" y="2627330"/>
            <a:ext cx="698047" cy="698047"/>
            <a:chOff x="0" y="0"/>
            <a:chExt cx="8128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338946" y="5971007"/>
            <a:ext cx="352523" cy="352523"/>
            <a:chOff x="0" y="0"/>
            <a:chExt cx="812800" cy="8128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45" id="45"/>
          <p:cNvSpPr/>
          <p:nvPr/>
        </p:nvSpPr>
        <p:spPr>
          <a:xfrm flipH="false" flipV="false" rot="0">
            <a:off x="1814094" y="2175058"/>
            <a:ext cx="2101910" cy="1150318"/>
          </a:xfrm>
          <a:custGeom>
            <a:avLst/>
            <a:gdLst/>
            <a:ahLst/>
            <a:cxnLst/>
            <a:rect r="r" b="b" t="t" l="l"/>
            <a:pathLst>
              <a:path h="1150318" w="2101910">
                <a:moveTo>
                  <a:pt x="0" y="0"/>
                </a:moveTo>
                <a:lnTo>
                  <a:pt x="2101911" y="0"/>
                </a:lnTo>
                <a:lnTo>
                  <a:pt x="2101911" y="1150319"/>
                </a:lnTo>
                <a:lnTo>
                  <a:pt x="0" y="1150319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7154652" y="1002012"/>
            <a:ext cx="353096" cy="353096"/>
          </a:xfrm>
          <a:custGeom>
            <a:avLst/>
            <a:gdLst/>
            <a:ahLst/>
            <a:cxnLst/>
            <a:rect r="r" b="b" t="t" l="l"/>
            <a:pathLst>
              <a:path h="353096" w="353096">
                <a:moveTo>
                  <a:pt x="353095" y="0"/>
                </a:moveTo>
                <a:lnTo>
                  <a:pt x="0" y="0"/>
                </a:lnTo>
                <a:lnTo>
                  <a:pt x="0" y="353096"/>
                </a:lnTo>
                <a:lnTo>
                  <a:pt x="353095" y="353096"/>
                </a:lnTo>
                <a:lnTo>
                  <a:pt x="35309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05638" y="831398"/>
            <a:ext cx="1804614" cy="694324"/>
            <a:chOff x="0" y="0"/>
            <a:chExt cx="520412" cy="2002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0412" cy="200228"/>
            </a:xfrm>
            <a:custGeom>
              <a:avLst/>
              <a:gdLst/>
              <a:ahLst/>
              <a:cxnLst/>
              <a:rect r="r" b="b" t="t" l="l"/>
              <a:pathLst>
                <a:path h="200228" w="520412">
                  <a:moveTo>
                    <a:pt x="100114" y="0"/>
                  </a:moveTo>
                  <a:lnTo>
                    <a:pt x="420298" y="0"/>
                  </a:lnTo>
                  <a:cubicBezTo>
                    <a:pt x="446850" y="0"/>
                    <a:pt x="472314" y="10548"/>
                    <a:pt x="491089" y="29323"/>
                  </a:cubicBezTo>
                  <a:cubicBezTo>
                    <a:pt x="509864" y="48098"/>
                    <a:pt x="520412" y="73562"/>
                    <a:pt x="520412" y="100114"/>
                  </a:cubicBezTo>
                  <a:lnTo>
                    <a:pt x="520412" y="100114"/>
                  </a:lnTo>
                  <a:cubicBezTo>
                    <a:pt x="520412" y="155405"/>
                    <a:pt x="475589" y="200228"/>
                    <a:pt x="420298" y="200228"/>
                  </a:cubicBezTo>
                  <a:lnTo>
                    <a:pt x="100114" y="200228"/>
                  </a:lnTo>
                  <a:cubicBezTo>
                    <a:pt x="44823" y="200228"/>
                    <a:pt x="0" y="155405"/>
                    <a:pt x="0" y="100114"/>
                  </a:cubicBezTo>
                  <a:lnTo>
                    <a:pt x="0" y="100114"/>
                  </a:lnTo>
                  <a:cubicBezTo>
                    <a:pt x="0" y="44823"/>
                    <a:pt x="44823" y="0"/>
                    <a:pt x="100114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520412" cy="2669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15208" y="2394193"/>
            <a:ext cx="9482951" cy="1029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AI Implementation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621658" y="3044440"/>
            <a:ext cx="9920384" cy="992038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A34AB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203611" y="3626394"/>
            <a:ext cx="8756476" cy="8756476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452821" y="3700323"/>
            <a:ext cx="6900294" cy="514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Decision-Making Process: 🤖🧠🛠️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Evaluate current board state.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Simulate possible moves.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Score each move using heuristics.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Choose the move with the highest score.</a:t>
            </a:r>
          </a:p>
          <a:p>
            <a:pPr algn="just">
              <a:lnSpc>
                <a:spcPts val="3400"/>
              </a:lnSpc>
            </a:pPr>
          </a:p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Difficulty Levels: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Easy: Random valid moves.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Medium: Shallow Minimax with heuristics.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Hard: Minimax with Alpha-Beta Pruning at greater depth.</a:t>
            </a:r>
          </a:p>
          <a:p>
            <a:pPr algn="just">
              <a:lnSpc>
                <a:spcPts val="3400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-1087178" y="9199822"/>
            <a:ext cx="2174356" cy="2174356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705638" y="2769079"/>
            <a:ext cx="698047" cy="698047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8353115" y="8132028"/>
            <a:ext cx="352523" cy="352523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4109688" y="8484551"/>
            <a:ext cx="2577059" cy="1410354"/>
          </a:xfrm>
          <a:custGeom>
            <a:avLst/>
            <a:gdLst/>
            <a:ahLst/>
            <a:cxnLst/>
            <a:rect r="r" b="b" t="t" l="l"/>
            <a:pathLst>
              <a:path h="1410354" w="2577059">
                <a:moveTo>
                  <a:pt x="0" y="0"/>
                </a:moveTo>
                <a:lnTo>
                  <a:pt x="2577058" y="0"/>
                </a:lnTo>
                <a:lnTo>
                  <a:pt x="2577058" y="1410354"/>
                </a:lnTo>
                <a:lnTo>
                  <a:pt x="0" y="14103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11908282" y="3943358"/>
            <a:ext cx="5246370" cy="5246370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8"/>
              <a:stretch>
                <a:fillRect l="-34104" t="0" r="-34104" b="0"/>
              </a:stretch>
            </a:blip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9144000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081541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885706" y="970597"/>
            <a:ext cx="16755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7154652" y="1002012"/>
            <a:ext cx="353096" cy="353096"/>
          </a:xfrm>
          <a:custGeom>
            <a:avLst/>
            <a:gdLst/>
            <a:ahLst/>
            <a:cxnLst/>
            <a:rect r="r" b="b" t="t" l="l"/>
            <a:pathLst>
              <a:path h="353096" w="353096">
                <a:moveTo>
                  <a:pt x="353095" y="0"/>
                </a:moveTo>
                <a:lnTo>
                  <a:pt x="0" y="0"/>
                </a:lnTo>
                <a:lnTo>
                  <a:pt x="0" y="353096"/>
                </a:lnTo>
                <a:lnTo>
                  <a:pt x="353095" y="353096"/>
                </a:lnTo>
                <a:lnTo>
                  <a:pt x="35309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176945" y="1178560"/>
            <a:ext cx="8497010" cy="1550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03"/>
              </a:lnSpc>
            </a:pPr>
            <a:r>
              <a:rPr lang="en-US" sz="5423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Board State Management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477969" y="2962059"/>
            <a:ext cx="6455339" cy="1693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198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Representation:</a:t>
            </a:r>
          </a:p>
          <a:p>
            <a:pPr algn="ctr" marL="493360" indent="-246680" lvl="1">
              <a:lnSpc>
                <a:spcPts val="3884"/>
              </a:lnSpc>
              <a:buFont typeface="Arial"/>
              <a:buChar char="•"/>
            </a:pPr>
            <a:r>
              <a:rPr lang="en-US" sz="228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board is represented as a 2D array using numpy.</a:t>
            </a:r>
            <a:r>
              <a:rPr lang="en-US" sz="228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📊🧩🗂️</a:t>
            </a:r>
          </a:p>
          <a:p>
            <a:pPr algn="l">
              <a:lnSpc>
                <a:spcPts val="2354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6703084" y="8819688"/>
            <a:ext cx="2174356" cy="217435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990615" y="2727336"/>
            <a:ext cx="698047" cy="69804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5246816" y="5849299"/>
            <a:ext cx="352523" cy="352523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-1087178" y="9199822"/>
            <a:ext cx="2174356" cy="217435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028700" y="5849299"/>
            <a:ext cx="2577059" cy="1410354"/>
          </a:xfrm>
          <a:custGeom>
            <a:avLst/>
            <a:gdLst/>
            <a:ahLst/>
            <a:cxnLst/>
            <a:rect r="r" b="b" t="t" l="l"/>
            <a:pathLst>
              <a:path h="1410354" w="2577059">
                <a:moveTo>
                  <a:pt x="0" y="0"/>
                </a:moveTo>
                <a:lnTo>
                  <a:pt x="2577059" y="0"/>
                </a:lnTo>
                <a:lnTo>
                  <a:pt x="2577059" y="1410354"/>
                </a:lnTo>
                <a:lnTo>
                  <a:pt x="0" y="14103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4162238" y="2015029"/>
            <a:ext cx="2577059" cy="1410354"/>
          </a:xfrm>
          <a:custGeom>
            <a:avLst/>
            <a:gdLst/>
            <a:ahLst/>
            <a:cxnLst/>
            <a:rect r="r" b="b" t="t" l="l"/>
            <a:pathLst>
              <a:path h="1410354" w="2577059">
                <a:moveTo>
                  <a:pt x="0" y="0"/>
                </a:moveTo>
                <a:lnTo>
                  <a:pt x="2577059" y="0"/>
                </a:lnTo>
                <a:lnTo>
                  <a:pt x="2577059" y="1410354"/>
                </a:lnTo>
                <a:lnTo>
                  <a:pt x="0" y="14103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5477969" y="4883878"/>
            <a:ext cx="6455339" cy="2817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198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States Tracked:</a:t>
            </a:r>
          </a:p>
          <a:p>
            <a:pPr algn="l" marL="428591" indent="-214296" lvl="1">
              <a:lnSpc>
                <a:spcPts val="3374"/>
              </a:lnSpc>
              <a:buAutoNum type="arabicPeriod" startAt="1"/>
            </a:pPr>
            <a:r>
              <a:rPr lang="en-US" b="true" sz="198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Curr</a:t>
            </a:r>
            <a:r>
              <a:rPr lang="en-US" b="true" sz="198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ent Board: Tracks stone placement.</a:t>
            </a:r>
          </a:p>
          <a:p>
            <a:pPr algn="l" marL="428591" indent="-214296" lvl="1">
              <a:lnSpc>
                <a:spcPts val="3374"/>
              </a:lnSpc>
              <a:buAutoNum type="arabicPeriod" startAt="1"/>
            </a:pPr>
            <a:r>
              <a:rPr lang="en-US" b="true" sz="198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Previous States: For move validation and undo functionality.</a:t>
            </a:r>
          </a:p>
          <a:p>
            <a:pPr algn="l" marL="428591" indent="-214296" lvl="1">
              <a:lnSpc>
                <a:spcPts val="3374"/>
              </a:lnSpc>
              <a:buAutoNum type="arabicPeriod" startAt="1"/>
            </a:pPr>
            <a:r>
              <a:rPr lang="en-US" b="true" sz="198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Captured Stones: To update scores dynamically.</a:t>
            </a:r>
          </a:p>
          <a:p>
            <a:pPr algn="l">
              <a:lnSpc>
                <a:spcPts val="2354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5667462" y="7982604"/>
            <a:ext cx="6455339" cy="1559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198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Saving/Loading:</a:t>
            </a:r>
          </a:p>
          <a:p>
            <a:pPr algn="l" marL="428591" indent="-214296" lvl="1">
              <a:lnSpc>
                <a:spcPts val="3374"/>
              </a:lnSpc>
              <a:buFont typeface="Arial"/>
              <a:buChar char="•"/>
            </a:pPr>
            <a:r>
              <a:rPr lang="en-US" b="true" sz="198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States are serialized into JSON format for storage.</a:t>
            </a:r>
          </a:p>
          <a:p>
            <a:pPr algn="l">
              <a:lnSpc>
                <a:spcPts val="2354"/>
              </a:lnSpc>
            </a:pPr>
          </a:p>
        </p:txBody>
      </p:sp>
    </p:spTree>
  </p:cSld>
  <p:clrMapOvr>
    <a:masterClrMapping/>
  </p:clrMapOvr>
  <p:transition spd="slow">
    <p:cover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50076">
                <a:alpha val="100000"/>
              </a:srgbClr>
            </a:gs>
            <a:gs pos="100000">
              <a:srgbClr val="22152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7154652" y="1002012"/>
            <a:ext cx="353096" cy="353096"/>
          </a:xfrm>
          <a:custGeom>
            <a:avLst/>
            <a:gdLst/>
            <a:ahLst/>
            <a:cxnLst/>
            <a:rect r="r" b="b" t="t" l="l"/>
            <a:pathLst>
              <a:path h="353096" w="353096">
                <a:moveTo>
                  <a:pt x="353095" y="0"/>
                </a:moveTo>
                <a:lnTo>
                  <a:pt x="0" y="0"/>
                </a:lnTo>
                <a:lnTo>
                  <a:pt x="0" y="353096"/>
                </a:lnTo>
                <a:lnTo>
                  <a:pt x="353095" y="353096"/>
                </a:lnTo>
                <a:lnTo>
                  <a:pt x="35309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05638" y="831398"/>
            <a:ext cx="1804614" cy="694324"/>
            <a:chOff x="0" y="0"/>
            <a:chExt cx="520412" cy="2002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0412" cy="200228"/>
            </a:xfrm>
            <a:custGeom>
              <a:avLst/>
              <a:gdLst/>
              <a:ahLst/>
              <a:cxnLst/>
              <a:rect r="r" b="b" t="t" l="l"/>
              <a:pathLst>
                <a:path h="200228" w="520412">
                  <a:moveTo>
                    <a:pt x="100114" y="0"/>
                  </a:moveTo>
                  <a:lnTo>
                    <a:pt x="420298" y="0"/>
                  </a:lnTo>
                  <a:cubicBezTo>
                    <a:pt x="446850" y="0"/>
                    <a:pt x="472314" y="10548"/>
                    <a:pt x="491089" y="29323"/>
                  </a:cubicBezTo>
                  <a:cubicBezTo>
                    <a:pt x="509864" y="48098"/>
                    <a:pt x="520412" y="73562"/>
                    <a:pt x="520412" y="100114"/>
                  </a:cubicBezTo>
                  <a:lnTo>
                    <a:pt x="520412" y="100114"/>
                  </a:lnTo>
                  <a:cubicBezTo>
                    <a:pt x="520412" y="155405"/>
                    <a:pt x="475589" y="200228"/>
                    <a:pt x="420298" y="200228"/>
                  </a:cubicBezTo>
                  <a:lnTo>
                    <a:pt x="100114" y="200228"/>
                  </a:lnTo>
                  <a:cubicBezTo>
                    <a:pt x="44823" y="200228"/>
                    <a:pt x="0" y="155405"/>
                    <a:pt x="0" y="100114"/>
                  </a:cubicBezTo>
                  <a:lnTo>
                    <a:pt x="0" y="100114"/>
                  </a:lnTo>
                  <a:cubicBezTo>
                    <a:pt x="0" y="44823"/>
                    <a:pt x="44823" y="0"/>
                    <a:pt x="100114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520412" cy="2669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967402"/>
            <a:ext cx="486508" cy="422316"/>
          </a:xfrm>
          <a:custGeom>
            <a:avLst/>
            <a:gdLst/>
            <a:ahLst/>
            <a:cxnLst/>
            <a:rect r="r" b="b" t="t" l="l"/>
            <a:pathLst>
              <a:path h="422316" w="486508">
                <a:moveTo>
                  <a:pt x="0" y="0"/>
                </a:moveTo>
                <a:lnTo>
                  <a:pt x="486508" y="0"/>
                </a:lnTo>
                <a:lnTo>
                  <a:pt x="486508" y="422316"/>
                </a:lnTo>
                <a:lnTo>
                  <a:pt x="0" y="4223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2322552" y="8133042"/>
            <a:ext cx="3461402" cy="19050"/>
          </a:xfrm>
          <a:prstGeom prst="line">
            <a:avLst/>
          </a:prstGeom>
          <a:ln cap="flat" w="38100">
            <a:solidFill>
              <a:srgbClr val="9A34A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58238" y="2893631"/>
            <a:ext cx="3229954" cy="322995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129" y="0"/>
                  </a:moveTo>
                  <a:lnTo>
                    <a:pt x="757671" y="0"/>
                  </a:lnTo>
                  <a:cubicBezTo>
                    <a:pt x="772292" y="0"/>
                    <a:pt x="786314" y="5808"/>
                    <a:pt x="796653" y="16147"/>
                  </a:cubicBezTo>
                  <a:cubicBezTo>
                    <a:pt x="806992" y="26486"/>
                    <a:pt x="812800" y="40508"/>
                    <a:pt x="812800" y="55129"/>
                  </a:cubicBezTo>
                  <a:lnTo>
                    <a:pt x="812800" y="757671"/>
                  </a:lnTo>
                  <a:cubicBezTo>
                    <a:pt x="812800" y="772292"/>
                    <a:pt x="806992" y="786314"/>
                    <a:pt x="796653" y="796653"/>
                  </a:cubicBezTo>
                  <a:cubicBezTo>
                    <a:pt x="786314" y="806992"/>
                    <a:pt x="772292" y="812800"/>
                    <a:pt x="757671" y="812800"/>
                  </a:cubicBezTo>
                  <a:lnTo>
                    <a:pt x="55129" y="812800"/>
                  </a:lnTo>
                  <a:cubicBezTo>
                    <a:pt x="40508" y="812800"/>
                    <a:pt x="26486" y="806992"/>
                    <a:pt x="16147" y="796653"/>
                  </a:cubicBezTo>
                  <a:cubicBezTo>
                    <a:pt x="5808" y="786314"/>
                    <a:pt x="0" y="772292"/>
                    <a:pt x="0" y="757671"/>
                  </a:cubicBezTo>
                  <a:lnTo>
                    <a:pt x="0" y="55129"/>
                  </a:lnTo>
                  <a:cubicBezTo>
                    <a:pt x="0" y="40508"/>
                    <a:pt x="5808" y="26486"/>
                    <a:pt x="16147" y="16147"/>
                  </a:cubicBezTo>
                  <a:cubicBezTo>
                    <a:pt x="26486" y="5808"/>
                    <a:pt x="40508" y="0"/>
                    <a:pt x="55129" y="0"/>
                  </a:cubicBezTo>
                  <a:close/>
                </a:path>
              </a:pathLst>
            </a:custGeom>
            <a:blipFill>
              <a:blip r:embed="rId6"/>
              <a:stretch>
                <a:fillRect l="-25136" t="0" r="-25136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482194" y="2893631"/>
            <a:ext cx="3229954" cy="322995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129" y="0"/>
                  </a:moveTo>
                  <a:lnTo>
                    <a:pt x="757671" y="0"/>
                  </a:lnTo>
                  <a:cubicBezTo>
                    <a:pt x="772292" y="0"/>
                    <a:pt x="786314" y="5808"/>
                    <a:pt x="796653" y="16147"/>
                  </a:cubicBezTo>
                  <a:cubicBezTo>
                    <a:pt x="806992" y="26486"/>
                    <a:pt x="812800" y="40508"/>
                    <a:pt x="812800" y="55129"/>
                  </a:cubicBezTo>
                  <a:lnTo>
                    <a:pt x="812800" y="757671"/>
                  </a:lnTo>
                  <a:cubicBezTo>
                    <a:pt x="812800" y="772292"/>
                    <a:pt x="806992" y="786314"/>
                    <a:pt x="796653" y="796653"/>
                  </a:cubicBezTo>
                  <a:cubicBezTo>
                    <a:pt x="786314" y="806992"/>
                    <a:pt x="772292" y="812800"/>
                    <a:pt x="757671" y="812800"/>
                  </a:cubicBezTo>
                  <a:lnTo>
                    <a:pt x="55129" y="812800"/>
                  </a:lnTo>
                  <a:cubicBezTo>
                    <a:pt x="40508" y="812800"/>
                    <a:pt x="26486" y="806992"/>
                    <a:pt x="16147" y="796653"/>
                  </a:cubicBezTo>
                  <a:cubicBezTo>
                    <a:pt x="5808" y="786314"/>
                    <a:pt x="0" y="772292"/>
                    <a:pt x="0" y="757671"/>
                  </a:cubicBezTo>
                  <a:lnTo>
                    <a:pt x="0" y="55129"/>
                  </a:lnTo>
                  <a:cubicBezTo>
                    <a:pt x="0" y="40508"/>
                    <a:pt x="5808" y="26486"/>
                    <a:pt x="16147" y="16147"/>
                  </a:cubicBezTo>
                  <a:cubicBezTo>
                    <a:pt x="26486" y="5808"/>
                    <a:pt x="40508" y="0"/>
                    <a:pt x="55129" y="0"/>
                  </a:cubicBezTo>
                  <a:close/>
                </a:path>
              </a:pathLst>
            </a:custGeom>
            <a:blipFill>
              <a:blip r:embed="rId7"/>
              <a:stretch>
                <a:fillRect l="-49200" t="0" r="-31437" b="-20575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207448" y="2893631"/>
            <a:ext cx="3229954" cy="3229954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129" y="0"/>
                  </a:moveTo>
                  <a:lnTo>
                    <a:pt x="757671" y="0"/>
                  </a:lnTo>
                  <a:cubicBezTo>
                    <a:pt x="772292" y="0"/>
                    <a:pt x="786314" y="5808"/>
                    <a:pt x="796653" y="16147"/>
                  </a:cubicBezTo>
                  <a:cubicBezTo>
                    <a:pt x="806992" y="26486"/>
                    <a:pt x="812800" y="40508"/>
                    <a:pt x="812800" y="55129"/>
                  </a:cubicBezTo>
                  <a:lnTo>
                    <a:pt x="812800" y="757671"/>
                  </a:lnTo>
                  <a:cubicBezTo>
                    <a:pt x="812800" y="772292"/>
                    <a:pt x="806992" y="786314"/>
                    <a:pt x="796653" y="796653"/>
                  </a:cubicBezTo>
                  <a:cubicBezTo>
                    <a:pt x="786314" y="806992"/>
                    <a:pt x="772292" y="812800"/>
                    <a:pt x="757671" y="812800"/>
                  </a:cubicBezTo>
                  <a:lnTo>
                    <a:pt x="55129" y="812800"/>
                  </a:lnTo>
                  <a:cubicBezTo>
                    <a:pt x="40508" y="812800"/>
                    <a:pt x="26486" y="806992"/>
                    <a:pt x="16147" y="796653"/>
                  </a:cubicBezTo>
                  <a:cubicBezTo>
                    <a:pt x="5808" y="786314"/>
                    <a:pt x="0" y="772292"/>
                    <a:pt x="0" y="757671"/>
                  </a:cubicBezTo>
                  <a:lnTo>
                    <a:pt x="0" y="55129"/>
                  </a:lnTo>
                  <a:cubicBezTo>
                    <a:pt x="0" y="40508"/>
                    <a:pt x="5808" y="26486"/>
                    <a:pt x="16147" y="16147"/>
                  </a:cubicBezTo>
                  <a:cubicBezTo>
                    <a:pt x="26486" y="5808"/>
                    <a:pt x="40508" y="0"/>
                    <a:pt x="55129" y="0"/>
                  </a:cubicBezTo>
                  <a:close/>
                </a:path>
              </a:pathLst>
            </a:custGeom>
            <a:blipFill>
              <a:blip r:embed="rId8"/>
              <a:stretch>
                <a:fillRect l="-25136" t="0" r="-25136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2931403" y="2893631"/>
            <a:ext cx="3229954" cy="322995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129" y="0"/>
                  </a:moveTo>
                  <a:lnTo>
                    <a:pt x="757671" y="0"/>
                  </a:lnTo>
                  <a:cubicBezTo>
                    <a:pt x="772292" y="0"/>
                    <a:pt x="786314" y="5808"/>
                    <a:pt x="796653" y="16147"/>
                  </a:cubicBezTo>
                  <a:cubicBezTo>
                    <a:pt x="806992" y="26486"/>
                    <a:pt x="812800" y="40508"/>
                    <a:pt x="812800" y="55129"/>
                  </a:cubicBezTo>
                  <a:lnTo>
                    <a:pt x="812800" y="757671"/>
                  </a:lnTo>
                  <a:cubicBezTo>
                    <a:pt x="812800" y="772292"/>
                    <a:pt x="806992" y="786314"/>
                    <a:pt x="796653" y="796653"/>
                  </a:cubicBezTo>
                  <a:cubicBezTo>
                    <a:pt x="786314" y="806992"/>
                    <a:pt x="772292" y="812800"/>
                    <a:pt x="757671" y="812800"/>
                  </a:cubicBezTo>
                  <a:lnTo>
                    <a:pt x="55129" y="812800"/>
                  </a:lnTo>
                  <a:cubicBezTo>
                    <a:pt x="40508" y="812800"/>
                    <a:pt x="26486" y="806992"/>
                    <a:pt x="16147" y="796653"/>
                  </a:cubicBezTo>
                  <a:cubicBezTo>
                    <a:pt x="5808" y="786314"/>
                    <a:pt x="0" y="772292"/>
                    <a:pt x="0" y="757671"/>
                  </a:cubicBezTo>
                  <a:lnTo>
                    <a:pt x="0" y="55129"/>
                  </a:lnTo>
                  <a:cubicBezTo>
                    <a:pt x="0" y="40508"/>
                    <a:pt x="5808" y="26486"/>
                    <a:pt x="16147" y="16147"/>
                  </a:cubicBezTo>
                  <a:cubicBezTo>
                    <a:pt x="26486" y="5808"/>
                    <a:pt x="40508" y="0"/>
                    <a:pt x="55129" y="0"/>
                  </a:cubicBezTo>
                  <a:close/>
                </a:path>
              </a:pathLst>
            </a:custGeom>
            <a:blipFill>
              <a:blip r:embed="rId9"/>
              <a:stretch>
                <a:fillRect l="-8857" t="0" r="-24475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9144000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081541" y="970597"/>
            <a:ext cx="9278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885706" y="970597"/>
            <a:ext cx="16755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20660" y="1028700"/>
            <a:ext cx="3305110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918512" y="6133110"/>
            <a:ext cx="5178659" cy="1516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09"/>
              </a:lnSpc>
            </a:pPr>
            <a:r>
              <a:rPr lang="en-US" sz="533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Challenges and Solutions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73731" y="6169354"/>
            <a:ext cx="8127340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Chall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enges: 🧗‍♂️⚙️🔍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High computational cost of Minimax on larger boards.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Handling edge cases in move validation and scoring.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Making the GUI responsive and user-friendly.</a:t>
            </a:r>
          </a:p>
          <a:p>
            <a:pPr algn="just">
              <a:lnSpc>
                <a:spcPts val="3400"/>
              </a:lnSpc>
            </a:pPr>
          </a:p>
        </p:txBody>
      </p:sp>
      <p:grpSp>
        <p:nvGrpSpPr>
          <p:cNvPr name="Group 22" id="22"/>
          <p:cNvGrpSpPr/>
          <p:nvPr/>
        </p:nvGrpSpPr>
        <p:grpSpPr>
          <a:xfrm rot="0">
            <a:off x="-1087178" y="9199822"/>
            <a:ext cx="2174356" cy="2174356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6641973" y="9455374"/>
            <a:ext cx="698047" cy="698047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6465712" y="7956781"/>
            <a:ext cx="352523" cy="352523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A34AB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8373731" y="8009217"/>
            <a:ext cx="8127340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Solutio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ns: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Optimizations: Alpha-Beta Pruning to improve AI efficiency.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Test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ing: Extensive testing with different scenarios.</a:t>
            </a:r>
          </a:p>
          <a:p>
            <a:pPr algn="just" marL="431801" indent="-215900" lvl="1">
              <a:lnSpc>
                <a:spcPts val="340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GUI Refinements: Clear feedback to users for invalid moves.</a:t>
            </a:r>
          </a:p>
          <a:p>
            <a:pPr algn="just">
              <a:lnSpc>
                <a:spcPts val="3400"/>
              </a:lnSpc>
            </a:pPr>
          </a:p>
        </p:txBody>
      </p:sp>
    </p:spTree>
  </p:cSld>
  <p:clrMapOvr>
    <a:masterClrMapping/>
  </p:clrMapOvr>
  <p:transition spd="fast">
    <p:cover dir="r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DAGZQv8Sb1U</dc:identifier>
  <dcterms:modified xsi:type="dcterms:W3CDTF">2011-08-01T06:04:30Z</dcterms:modified>
  <cp:revision>1</cp:revision>
  <dc:title>Purple Modern Gradient Artificial Intelligence Presentation</dc:title>
</cp:coreProperties>
</file>

<file path=docProps/thumbnail.jpeg>
</file>